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ebp" ContentType="image/webp"/>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311" r:id="rId5"/>
    <p:sldId id="312" r:id="rId6"/>
    <p:sldId id="268" r:id="rId7"/>
    <p:sldId id="313" r:id="rId8"/>
    <p:sldId id="310" r:id="rId9"/>
    <p:sldId id="315" r:id="rId10"/>
    <p:sldId id="316" r:id="rId11"/>
    <p:sldId id="317" r:id="rId12"/>
    <p:sldId id="330" r:id="rId13"/>
    <p:sldId id="318" r:id="rId14"/>
    <p:sldId id="319" r:id="rId15"/>
    <p:sldId id="323" r:id="rId16"/>
    <p:sldId id="324" r:id="rId17"/>
    <p:sldId id="325" r:id="rId18"/>
    <p:sldId id="326" r:id="rId19"/>
    <p:sldId id="328" r:id="rId20"/>
    <p:sldId id="32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DFA04-31EF-49B6-AFAE-2287858E0303}" type="doc">
      <dgm:prSet loTypeId="urn:microsoft.com/office/officeart/2016/7/layout/RoundedRectangleTimeline" loCatId="process" qsTypeId="urn:microsoft.com/office/officeart/2005/8/quickstyle/simple1" qsCatId="simple" csTypeId="urn:microsoft.com/office/officeart/2005/8/colors/accent1_2" csCatId="accent1" phldr="1"/>
      <dgm:spPr/>
      <dgm:t>
        <a:bodyPr/>
        <a:lstStyle/>
        <a:p>
          <a:endParaRPr lang="en-US"/>
        </a:p>
      </dgm:t>
    </dgm:pt>
    <dgm:pt modelId="{09F9CA70-9A2C-4EDA-8E47-795D1A5BBE64}">
      <dgm:prSet custT="1"/>
      <dgm:spPr/>
      <dgm:t>
        <a:bodyPr/>
        <a:lstStyle/>
        <a:p>
          <a:r>
            <a:rPr lang="en-IN" sz="1800" dirty="0"/>
            <a:t>“</a:t>
          </a: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Face </a:t>
          </a:r>
          <a:r>
            <a:rPr lang="en-IN" sz="1800" b="0" dirty="0">
              <a:effectLst/>
              <a:latin typeface="+mn-lt"/>
              <a:ea typeface="Times New Roman" panose="02020603050405020304" pitchFamily="18" charset="0"/>
              <a:cs typeface="Times New Roman" panose="02020603050405020304" pitchFamily="18" charset="0"/>
            </a:rPr>
            <a:t>Recognition</a:t>
          </a: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t>Based Attendance System” is a combination of two android applications developed for taking and storing the attendance of the employees on the daily basis. Here the admin, who is handling the back end, will be responsible to mark the attendance of the employees. “</a:t>
          </a: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Face </a:t>
          </a:r>
          <a:r>
            <a:rPr lang="en-IN" sz="1800" b="0" dirty="0">
              <a:effectLst/>
              <a:latin typeface="+mn-lt"/>
              <a:ea typeface="Times New Roman" panose="02020603050405020304" pitchFamily="18" charset="0"/>
              <a:cs typeface="Times New Roman" panose="02020603050405020304" pitchFamily="18" charset="0"/>
            </a:rPr>
            <a:t>Recognition</a:t>
          </a: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dirty="0"/>
            <a:t>Based Attendance System” is a combination of two methods developed for taking and storing the attendance of the students on the daily basis in the office or work place. Here the admin, who is handling the back end, will be responsible to mark the attendance of the employees. </a:t>
          </a:r>
        </a:p>
        <a:p>
          <a:r>
            <a:rPr lang="en-IN" sz="1800" dirty="0"/>
            <a:t>Each staff will be used to </a:t>
          </a:r>
          <a:r>
            <a:rPr lang="en-IN" sz="1800" dirty="0" err="1"/>
            <a:t>sacn</a:t>
          </a:r>
          <a:r>
            <a:rPr lang="en-IN" sz="1800" dirty="0"/>
            <a:t> their face that is used for taking attendance and generate the overall attendance status. An accurate report based on the employee attendance is generated here. Report of the employees attendance on daily basis is generated. The main objective of the automated attendance system is to computerize the traditional way of recording attendance and provide an efficient and automated method to track attendance in institutions. </a:t>
          </a:r>
        </a:p>
      </dgm:t>
    </dgm:pt>
    <dgm:pt modelId="{5B67D705-C1FF-4BF6-AA4F-8ACFC187E159}" type="parTrans" cxnId="{ED08B039-0CC4-4D44-8C59-F5698F42BD69}">
      <dgm:prSet/>
      <dgm:spPr/>
      <dgm:t>
        <a:bodyPr/>
        <a:lstStyle/>
        <a:p>
          <a:endParaRPr lang="en-IN"/>
        </a:p>
      </dgm:t>
    </dgm:pt>
    <dgm:pt modelId="{0569CAEA-9E74-4FAC-B6CA-0DA40DCACF92}" type="sibTrans" cxnId="{ED08B039-0CC4-4D44-8C59-F5698F42BD69}">
      <dgm:prSet/>
      <dgm:spPr/>
      <dgm:t>
        <a:bodyPr/>
        <a:lstStyle/>
        <a:p>
          <a:endParaRPr lang="en-IN"/>
        </a:p>
      </dgm:t>
    </dgm:pt>
    <dgm:pt modelId="{EBEA9F54-7364-45F9-829B-BF1EB38AEB12}" type="pres">
      <dgm:prSet presAssocID="{A86DFA04-31EF-49B6-AFAE-2287858E0303}" presName="Name0" presStyleCnt="0">
        <dgm:presLayoutVars>
          <dgm:chMax/>
          <dgm:chPref/>
          <dgm:animLvl val="lvl"/>
        </dgm:presLayoutVars>
      </dgm:prSet>
      <dgm:spPr/>
    </dgm:pt>
    <dgm:pt modelId="{C1E15679-F07E-4EED-A732-31486D0A0F35}" type="pres">
      <dgm:prSet presAssocID="{09F9CA70-9A2C-4EDA-8E47-795D1A5BBE64}" presName="composite" presStyleCnt="0"/>
      <dgm:spPr/>
    </dgm:pt>
    <dgm:pt modelId="{CA677E72-4A3F-43E6-8079-55761F84C126}" type="pres">
      <dgm:prSet presAssocID="{09F9CA70-9A2C-4EDA-8E47-795D1A5BBE64}" presName="parent" presStyleLbl="alignNode1" presStyleIdx="0" presStyleCnt="1" custScaleX="101599" custScaleY="848692" custLinFactNeighborX="0">
        <dgm:presLayoutVars>
          <dgm:chMax val="1"/>
          <dgm:chPref val="1"/>
          <dgm:bulletEnabled val="1"/>
        </dgm:presLayoutVars>
      </dgm:prSet>
      <dgm:spPr/>
    </dgm:pt>
    <dgm:pt modelId="{60FDC034-65ED-45D7-B392-BBE664FE092F}" type="pres">
      <dgm:prSet presAssocID="{09F9CA70-9A2C-4EDA-8E47-795D1A5BBE64}" presName="Childtext" presStyleLbl="revTx" presStyleIdx="0" presStyleCnt="1">
        <dgm:presLayoutVars>
          <dgm:bulletEnabled val="1"/>
        </dgm:presLayoutVars>
      </dgm:prSet>
      <dgm:spPr/>
    </dgm:pt>
    <dgm:pt modelId="{8D2CEF9F-BA45-4861-977F-A18E5CDBC4E1}" type="pres">
      <dgm:prSet presAssocID="{09F9CA70-9A2C-4EDA-8E47-795D1A5BBE64}" presName="ConnectLine" presStyleLbl="sibTrans1D1" presStyleIdx="0" presStyleCnt="1"/>
      <dgm:spPr>
        <a:noFill/>
        <a:ln w="12700" cap="flat" cmpd="sng" algn="ctr">
          <a:solidFill>
            <a:schemeClr val="accent1">
              <a:hueOff val="0"/>
              <a:satOff val="0"/>
              <a:lumOff val="0"/>
              <a:alphaOff val="0"/>
            </a:schemeClr>
          </a:solidFill>
          <a:prstDash val="dash"/>
        </a:ln>
        <a:effectLst/>
      </dgm:spPr>
    </dgm:pt>
    <dgm:pt modelId="{D151F6F5-BD1B-4641-8254-60B059CDDB20}" type="pres">
      <dgm:prSet presAssocID="{09F9CA70-9A2C-4EDA-8E47-795D1A5BBE64}" presName="ConnectLineEnd" presStyleLbl="lnNode1" presStyleIdx="0" presStyleCnt="1"/>
      <dgm:spPr/>
    </dgm:pt>
    <dgm:pt modelId="{03FED7FD-13BD-443D-A5E9-9D2871E6D1CF}" type="pres">
      <dgm:prSet presAssocID="{09F9CA70-9A2C-4EDA-8E47-795D1A5BBE64}" presName="EmptyPane" presStyleCnt="0"/>
      <dgm:spPr/>
    </dgm:pt>
  </dgm:ptLst>
  <dgm:cxnLst>
    <dgm:cxn modelId="{9581441A-1C08-452F-9693-B6A08F8D8610}" type="presOf" srcId="{09F9CA70-9A2C-4EDA-8E47-795D1A5BBE64}" destId="{CA677E72-4A3F-43E6-8079-55761F84C126}" srcOrd="0" destOrd="0" presId="urn:microsoft.com/office/officeart/2016/7/layout/RoundedRectangleTimeline"/>
    <dgm:cxn modelId="{AED1CC2F-C2A3-4A40-80FC-0F8E1651414C}" type="presOf" srcId="{A86DFA04-31EF-49B6-AFAE-2287858E0303}" destId="{EBEA9F54-7364-45F9-829B-BF1EB38AEB12}" srcOrd="0" destOrd="0" presId="urn:microsoft.com/office/officeart/2016/7/layout/RoundedRectangleTimeline"/>
    <dgm:cxn modelId="{ED08B039-0CC4-4D44-8C59-F5698F42BD69}" srcId="{A86DFA04-31EF-49B6-AFAE-2287858E0303}" destId="{09F9CA70-9A2C-4EDA-8E47-795D1A5BBE64}" srcOrd="0" destOrd="0" parTransId="{5B67D705-C1FF-4BF6-AA4F-8ACFC187E159}" sibTransId="{0569CAEA-9E74-4FAC-B6CA-0DA40DCACF92}"/>
    <dgm:cxn modelId="{6EC6D41B-EF14-4473-8EB9-64982062CD97}" type="presParOf" srcId="{EBEA9F54-7364-45F9-829B-BF1EB38AEB12}" destId="{C1E15679-F07E-4EED-A732-31486D0A0F35}" srcOrd="0" destOrd="0" presId="urn:microsoft.com/office/officeart/2016/7/layout/RoundedRectangleTimeline"/>
    <dgm:cxn modelId="{512347EC-319A-483D-9CE3-D1148029BA66}" type="presParOf" srcId="{C1E15679-F07E-4EED-A732-31486D0A0F35}" destId="{CA677E72-4A3F-43E6-8079-55761F84C126}" srcOrd="0" destOrd="0" presId="urn:microsoft.com/office/officeart/2016/7/layout/RoundedRectangleTimeline"/>
    <dgm:cxn modelId="{C098B9E1-3687-4E8B-86F6-B12C63BCD1D6}" type="presParOf" srcId="{C1E15679-F07E-4EED-A732-31486D0A0F35}" destId="{60FDC034-65ED-45D7-B392-BBE664FE092F}" srcOrd="1" destOrd="0" presId="urn:microsoft.com/office/officeart/2016/7/layout/RoundedRectangleTimeline"/>
    <dgm:cxn modelId="{46A4968D-7D42-4170-AACE-E38F09E086FC}" type="presParOf" srcId="{C1E15679-F07E-4EED-A732-31486D0A0F35}" destId="{8D2CEF9F-BA45-4861-977F-A18E5CDBC4E1}" srcOrd="2" destOrd="0" presId="urn:microsoft.com/office/officeart/2016/7/layout/RoundedRectangleTimeline"/>
    <dgm:cxn modelId="{EE9AA4BC-7654-4E23-8EDA-B895EA60C5EA}" type="presParOf" srcId="{C1E15679-F07E-4EED-A732-31486D0A0F35}" destId="{D151F6F5-BD1B-4641-8254-60B059CDDB20}" srcOrd="3" destOrd="0" presId="urn:microsoft.com/office/officeart/2016/7/layout/RoundedRectangleTimeline"/>
    <dgm:cxn modelId="{8BD1B61F-2AE9-406A-BEDF-2D8FFE83B9BC}" type="presParOf" srcId="{C1E15679-F07E-4EED-A732-31486D0A0F35}" destId="{03FED7FD-13BD-443D-A5E9-9D2871E6D1CF}" srcOrd="4" destOrd="0" presId="urn:microsoft.com/office/officeart/2016/7/layout/RoundedRectangle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677E72-4A3F-43E6-8079-55761F84C126}">
      <dsp:nvSpPr>
        <dsp:cNvPr id="0" name=""/>
        <dsp:cNvSpPr/>
      </dsp:nvSpPr>
      <dsp:spPr>
        <a:xfrm>
          <a:off x="179804" y="338552"/>
          <a:ext cx="9698791" cy="3797901"/>
        </a:xfrm>
        <a:prstGeom prst="roundRect">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1">
          <a:noAutofit/>
        </a:bodyPr>
        <a:lstStyle/>
        <a:p>
          <a:pPr marL="0" lvl="0" indent="0" algn="ctr" defTabSz="800100">
            <a:lnSpc>
              <a:spcPct val="90000"/>
            </a:lnSpc>
            <a:spcBef>
              <a:spcPct val="0"/>
            </a:spcBef>
            <a:spcAft>
              <a:spcPct val="35000"/>
            </a:spcAft>
            <a:buNone/>
          </a:pPr>
          <a:r>
            <a:rPr lang="en-IN" sz="1800" kern="1200" dirty="0"/>
            <a:t>“</a:t>
          </a:r>
          <a:r>
            <a:rPr lang="en-IN" sz="1800" b="0" kern="1200" dirty="0">
              <a:effectLst/>
              <a:latin typeface="Times New Roman" panose="02020603050405020304" pitchFamily="18" charset="0"/>
              <a:ea typeface="Times New Roman" panose="02020603050405020304" pitchFamily="18" charset="0"/>
              <a:cs typeface="Times New Roman" panose="02020603050405020304" pitchFamily="18" charset="0"/>
            </a:rPr>
            <a:t>Face </a:t>
          </a:r>
          <a:r>
            <a:rPr lang="en-IN" sz="1800" b="0" kern="1200" dirty="0">
              <a:effectLst/>
              <a:latin typeface="+mn-lt"/>
              <a:ea typeface="Times New Roman" panose="02020603050405020304" pitchFamily="18" charset="0"/>
              <a:cs typeface="Times New Roman" panose="02020603050405020304" pitchFamily="18" charset="0"/>
            </a:rPr>
            <a:t>Recognition</a:t>
          </a:r>
          <a:r>
            <a:rPr lang="en-IN" sz="1800" b="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1200" dirty="0"/>
            <a:t>Based Attendance System” is a combination of two android applications developed for taking and storing the attendance of the employees on the daily basis. Here the admin, who is handling the back end, will be responsible to mark the attendance of the employees. “</a:t>
          </a:r>
          <a:r>
            <a:rPr lang="en-IN" sz="1800" b="0" kern="1200" dirty="0">
              <a:effectLst/>
              <a:latin typeface="Times New Roman" panose="02020603050405020304" pitchFamily="18" charset="0"/>
              <a:ea typeface="Times New Roman" panose="02020603050405020304" pitchFamily="18" charset="0"/>
              <a:cs typeface="Times New Roman" panose="02020603050405020304" pitchFamily="18" charset="0"/>
            </a:rPr>
            <a:t>Face </a:t>
          </a:r>
          <a:r>
            <a:rPr lang="en-IN" sz="1800" b="0" kern="1200" dirty="0">
              <a:effectLst/>
              <a:latin typeface="+mn-lt"/>
              <a:ea typeface="Times New Roman" panose="02020603050405020304" pitchFamily="18" charset="0"/>
              <a:cs typeface="Times New Roman" panose="02020603050405020304" pitchFamily="18" charset="0"/>
            </a:rPr>
            <a:t>Recognition</a:t>
          </a:r>
          <a:r>
            <a:rPr lang="en-IN" sz="1800" b="0" kern="12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1200" dirty="0"/>
            <a:t>Based Attendance System” is a combination of two methods developed for taking and storing the attendance of the students on the daily basis in the office or work place. Here the admin, who is handling the back end, will be responsible to mark the attendance of the employees. </a:t>
          </a:r>
        </a:p>
        <a:p>
          <a:pPr marL="0" lvl="0" indent="0" algn="ctr" defTabSz="800100">
            <a:lnSpc>
              <a:spcPct val="90000"/>
            </a:lnSpc>
            <a:spcBef>
              <a:spcPct val="0"/>
            </a:spcBef>
            <a:spcAft>
              <a:spcPct val="35000"/>
            </a:spcAft>
            <a:buNone/>
          </a:pPr>
          <a:r>
            <a:rPr lang="en-IN" sz="1800" kern="1200" dirty="0"/>
            <a:t>Each staff will be used to </a:t>
          </a:r>
          <a:r>
            <a:rPr lang="en-IN" sz="1800" kern="1200" dirty="0" err="1"/>
            <a:t>sacn</a:t>
          </a:r>
          <a:r>
            <a:rPr lang="en-IN" sz="1800" kern="1200" dirty="0"/>
            <a:t> their face that is used for taking attendance and generate the overall attendance status. An accurate report based on the employee attendance is generated here. Report of the employees attendance on daily basis is generated. The main objective of the automated attendance system is to computerize the traditional way of recording attendance and provide an efficient and automated method to track attendance in institutions. </a:t>
          </a:r>
        </a:p>
      </dsp:txBody>
      <dsp:txXfrm>
        <a:off x="365202" y="523950"/>
        <a:ext cx="9327995" cy="3427105"/>
      </dsp:txXfrm>
    </dsp:sp>
    <dsp:sp modelId="{60FDC034-65ED-45D7-B392-BBE664FE092F}">
      <dsp:nvSpPr>
        <dsp:cNvPr id="0" name=""/>
        <dsp:cNvSpPr/>
      </dsp:nvSpPr>
      <dsp:spPr>
        <a:xfrm>
          <a:off x="256125" y="0"/>
          <a:ext cx="9546148" cy="1566252"/>
        </a:xfrm>
        <a:prstGeom prst="rect">
          <a:avLst/>
        </a:prstGeom>
        <a:noFill/>
        <a:ln>
          <a:noFill/>
        </a:ln>
        <a:effectLst/>
      </dsp:spPr>
      <dsp:style>
        <a:lnRef idx="0">
          <a:scrgbClr r="0" g="0" b="0"/>
        </a:lnRef>
        <a:fillRef idx="0">
          <a:scrgbClr r="0" g="0" b="0"/>
        </a:fillRef>
        <a:effectRef idx="0">
          <a:scrgbClr r="0" g="0" b="0"/>
        </a:effectRef>
        <a:fontRef idx="minor"/>
      </dsp:style>
    </dsp:sp>
    <dsp:sp modelId="{8D2CEF9F-BA45-4861-977F-A18E5CDBC4E1}">
      <dsp:nvSpPr>
        <dsp:cNvPr id="0" name=""/>
        <dsp:cNvSpPr/>
      </dsp:nvSpPr>
      <dsp:spPr>
        <a:xfrm>
          <a:off x="5029199" y="1655752"/>
          <a:ext cx="0" cy="358000"/>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151F6F5-BD1B-4641-8254-60B059CDDB20}">
      <dsp:nvSpPr>
        <dsp:cNvPr id="0" name=""/>
        <dsp:cNvSpPr/>
      </dsp:nvSpPr>
      <dsp:spPr>
        <a:xfrm>
          <a:off x="4984449" y="1566252"/>
          <a:ext cx="89500" cy="89500"/>
        </a:xfrm>
        <a:prstGeom prst="ellipse">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RoundedRectangleTimeline">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val="18"/>
      <dgm:constr type="primFontSz" for="des" forName="Childtext" val="18"/>
      <dgm:constr type="primFontSz" for="des" forName="Childtext" refType="primFontSz" refFor="des" refForName="parent"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 op="equ"/>
      <dgm:constr type="primFontSz" for="des" forName="Childtext" op="equ"/>
      <dgm:constr type="primFontSz" for="des" forName="parent1" val="18"/>
      <dgm:constr type="primFontSz" for="des" forName="Childtext1" val="18"/>
      <dgm:constr type="primFontSz" for="des" forName="Childtext1" refType="primFontSz" refFor="des" refForName="parent1" op="lte"/>
      <dgm:constr type="w" for="ch" forName="composite1" refType="w"/>
      <dgm:constr type="h" for="ch" forName="composite1" refType="h"/>
      <dgm:constr type="w" for="ch" forName="spaceBetweenRectangles1" refType="w" refFor="ch" refForName="composite1" fact="-0.4"/>
      <dgm:constr type="primFontSz" for="des" forName="parent1" op="equ"/>
      <dgm:constr type="primFontSz" for="des" forName="Childtext1" op="equ"/>
    </dgm:constrLst>
    <dgm:choose name="layoutByNodeCnt">
      <dgm:if name="twoOrLessNodes" axis="ch" ptType="node" func="cnt" op="lte" val="2">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parent" refType="w" fact="0.95"/>
                      <dgm:constr type="l" for="ch" forName="parent" refType="w" fact="0.025"/>
                      <dgm:constr type="t" for="ch" forName="parent" refType="h" fact="0.45"/>
                      <dgm:constr type="h" for="ch" forName="parent" refType="h" fact="0.1"/>
                      <dgm:constr type="l" for="ch" forName="Childtext" refType="w" fact="0.025"/>
                      <dgm:constr type="w" for="ch" forName="Childtext" refType="w" fact="0.95"/>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if>
                  <dgm:else name="ifMoreThanOne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w" for="ch" forName="ConnectLine"/>
                      <dgm:constr type="h" for="ch" forName="ConnectLine" refType="h" fact="0.08"/>
                      <dgm:constr type="t" for="ch" forName="ConnectLine" refType="h" fact="0.37"/>
                      <dgm:constr type="ctrX" for="ch" forName="ConnectLine" refType="w" fact="0.5"/>
                      <dgm:constr type="w" for="ch" forName="ConnectLineEnd" refType="h" fact="0.02"/>
                      <dgm:constr type="h" for="ch" forName="ConnectLineEnd" refType="h" fact="0.02"/>
                      <dgm:constr type="t" for="ch" forName="ConnectLineEnd" refType="h" fact="0.35"/>
                      <dgm:constr type="ctrX" for="ch" forName="ConnectLineEnd" refType="w" fact="0.5"/>
                      <dgm:constr type="w" for="ch" forName="EmptyPane" refType="w"/>
                      <dgm:constr type="t" for="ch" forName="EmptyPane" refType="h" fact="0.55"/>
                      <dgm:constr type="h" for="ch" forName="EmptyPane" refType="h" fact="0.45"/>
                    </dgm:constrLst>
                  </dgm:else>
                </dgm:choose>
              </dgm:if>
              <dgm:else name="notStartNode1">
                <dgm:constrLst>
                  <dgm:constr type="w" for="ch" forName="parent" refType="w" fact="0.6"/>
                  <dgm:constr type="l" for="ch" forName="parent" refType="w" fact="0.2"/>
                  <dgm:constr type="t" for="ch" forName="parent" refType="h" fact="0.45"/>
                  <dgm:constr type="h" for="ch" forName="parent" refType="h" fact="0.1"/>
                  <dgm:constr type="l" for="ch" forName="Childtext" refType="w" fact="0.2"/>
                  <dgm:constr type="w" for="ch" forName="Childtext" refType="w" fact="0.6"/>
                  <dgm:constr type="h" for="ch" forName="Childtext" refType="h" fact="0.35"/>
                  <dgm:constr type="t" for="ch" forName="Childtext" refType="h" fact="0.65"/>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EmptyPane" refType="w"/>
                  <dgm:constr type="h" for="ch" forName="EmptyPane" refType="h" fact="0.45"/>
                </dgm:constrLst>
              </dgm:else>
            </dgm:choose>
            <dgm:layoutNode name="parent"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 styleLbl="revTx">
              <dgm:varLst>
                <dgm:bulletEnabled val="1"/>
              </dgm:varLst>
              <dgm:choose name="casesForTxtDirLogic">
                <dgm:if name="Name77"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if>
      <dgm:else name="moreThanTwoNodes">
        <dgm:forEach name="nodesForEach1" axis="ch" ptType="node">
          <dgm:layoutNode name="composite1">
            <dgm:alg type="composite"/>
            <dgm:shape xmlns:r="http://schemas.openxmlformats.org/officeDocument/2006/relationships" r:blip="">
              <dgm:adjLst/>
            </dgm:shape>
            <dgm:choose name="casesForSnakingLogic21">
              <dgm:if name="oddNode21" axis="self" ptType="node" func="posOdd" op="equ" val="1">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w" for="ch" forName="ConnectLine1"/>
                  <dgm:constr type="h" for="ch" forName="ConnectLine1" refType="h" fact="0.08"/>
                  <dgm:constr type="t" for="ch" forName="ConnectLine1" refType="h" fact="0.37"/>
                  <dgm:constr type="ctrX" for="ch" forName="ConnectLine1" refType="w" fact="0.5"/>
                  <dgm:constr type="w" for="ch" forName="ConnectLineEnd1" refType="h" fact="0.02"/>
                  <dgm:constr type="h" for="ch" forName="ConnectLineEnd1" refType="h" fact="0.02"/>
                  <dgm:constr type="t" for="ch" forName="ConnectLineEnd1" refType="h" fact="0.35"/>
                  <dgm:constr type="ctrX" for="ch" forName="ConnectLineEnd1" refType="w" fact="0.5"/>
                  <dgm:constr type="w" for="ch" forName="EmptyPane1" refType="w"/>
                  <dgm:constr type="t" for="ch" forName="EmptyPane1" refType="h" fact="0.55"/>
                  <dgm:constr type="h" for="ch" forName="EmptyPane1" refType="h" fact="0.45"/>
                </dgm:constrLst>
              </dgm:if>
              <dgm:else name="evenNode2">
                <dgm:constrLst>
                  <dgm:constr type="w" for="ch" forName="parent1" refType="w" fact="0.6"/>
                  <dgm:constr type="l" for="ch" forName="parent1" refType="w" fact="0.2"/>
                  <dgm:constr type="t" for="ch" forName="parent1" refType="h" fact="0.45"/>
                  <dgm:constr type="h" for="ch" forName="parent1" refType="h" fact="0.1"/>
                  <dgm:constr type="w" for="ch" forName="Childtext1" refType="w"/>
                  <dgm:constr type="h" for="ch" forName="Childtext1" refType="h" fact="0.35"/>
                  <dgm:constr type="t" for="ch" forName="Childtext1" refType="h" fact="0.65"/>
                  <dgm:constr type="w" for="ch" forName="ConnectLine1"/>
                  <dgm:constr type="h" for="ch" forName="ConnectLine1" refType="h" fact="0.08"/>
                  <dgm:constr type="t" for="ch" forName="ConnectLine1" refType="h" fact="0.55"/>
                  <dgm:constr type="ctrX" for="ch" forName="ConnectLine1" refType="w" fact="0.5"/>
                  <dgm:constr type="w" for="ch" forName="ConnectLineEnd1" refType="h" fact="0.02"/>
                  <dgm:constr type="h" for="ch" forName="ConnectLineEnd1" refType="h" fact="0.02"/>
                  <dgm:constr type="b" for="ch" forName="ConnectLineEnd1" refType="h" fact="0.65"/>
                  <dgm:constr type="ctrX" for="ch" forName="ConnectLineEnd1" refType="w" fact="0.5"/>
                  <dgm:constr type="w" for="ch" forName="EmptyPane1" refType="w"/>
                  <dgm:constr type="h" for="ch" forName="EmptyPane1" refType="h" fact="0.45"/>
                </dgm:constrLst>
              </dgm:else>
            </dgm:choose>
            <dgm:layoutNode name="parent1" styleLbl="alignNode1">
              <dgm:varLst>
                <dgm:chMax val="1"/>
                <dgm:chPref val="1"/>
                <dgm:bulletEnabled val="1"/>
              </dgm:varLst>
              <dgm:alg type="tx">
                <dgm:param type="txAnchorHorz" val="ctr"/>
                <dgm:param type="txAnchorVert" val="mid"/>
                <dgm:param type="parTxLTRAlign" val="ctr"/>
                <dgm:param type="parTxRTLAlign" val="ctr"/>
              </dgm:alg>
              <dgm:choose name="casesForFirstAndLastNode12">
                <dgm:if name="startNode12" axis="self" ptType="node" func="pos" op="equ" val="1">
                  <dgm:choose name="removeLineWhenOnlyOneNode12">
                    <dgm:if name="ifOnlyOneNode12" axis="followSib" ptType="node" func="cnt" op="equ" val="0">
                      <dgm:shape xmlns:r="http://schemas.openxmlformats.org/officeDocument/2006/relationships" type="roundRect" r:blip="">
                        <dgm:adjLst/>
                      </dgm:shape>
                    </dgm:if>
                    <dgm:else name="ifMoreThanOneNode12">
                      <dgm:choose name="Name181">
                        <dgm:if name="Name191" func="var" arg="dir" op="equ" val="norm">
                          <dgm:shape xmlns:r="http://schemas.openxmlformats.org/officeDocument/2006/relationships" rot="-90" type="round2SameRect" r:blip="">
                            <dgm:adjLst/>
                          </dgm:shape>
                        </dgm:if>
                        <dgm:else name="Name201">
                          <dgm:shape xmlns:r="http://schemas.openxmlformats.org/officeDocument/2006/relationships" rot="90" type="round2SameRect" r:blip="">
                            <dgm:adjLst/>
                          </dgm:shape>
                        </dgm:else>
                      </dgm:choose>
                    </dgm:else>
                  </dgm:choose>
                </dgm:if>
                <dgm:else name="notStartNode12">
                  <dgm:choose name="Name221">
                    <dgm:if name="Name231" axis="self" ptType="node" func="revPos" op="equ" val="1">
                      <dgm:choose name="Name241">
                        <dgm:if name="Name251" func="var" arg="dir" op="equ" val="norm">
                          <dgm:shape xmlns:r="http://schemas.openxmlformats.org/officeDocument/2006/relationships" rot="90" type="round2SameRect" r:blip="">
                            <dgm:adjLst/>
                          </dgm:shape>
                        </dgm:if>
                        <dgm:else name="Name261">
                          <dgm:shape xmlns:r="http://schemas.openxmlformats.org/officeDocument/2006/relationships" rot="-90" type="round2SameRect" r:blip="">
                            <dgm:adjLst/>
                          </dgm:shape>
                        </dgm:else>
                      </dgm:choose>
                    </dgm:if>
                    <dgm:else name="Name271">
                      <dgm:shape xmlns:r="http://schemas.openxmlformats.org/officeDocument/2006/relationships" type="rect" r:blip="">
                        <dgm:adjLst/>
                      </dgm:shape>
                    </dgm:else>
                  </dgm:choose>
                </dgm:else>
              </dgm:choose>
              <dgm:presOf axis="self" ptType="node"/>
              <dgm:constrLst>
                <dgm:constr type="lMarg" refType="primFontSz" fact="0.6"/>
                <dgm:constr type="rMarg" refType="primFontSz" fact="0.6"/>
                <dgm:constr type="tMarg" refType="primFontSz" fact="0.6"/>
                <dgm:constr type="bMarg" refType="primFontSz" fact="0.6"/>
              </dgm:constrLst>
              <dgm:ruleLst>
                <dgm:rule type="primFontSz" val="11" fact="NaN" max="NaN"/>
              </dgm:ruleLst>
            </dgm:layoutNode>
            <dgm:layoutNode name="Childtext1" styleLbl="revTx">
              <dgm:varLst>
                <dgm:bulletEnabled val="1"/>
              </dgm:varLst>
              <dgm:choose name="casesForTxtDirLogic1">
                <dgm:if name="Name771" axis="self" ptType="node" func="posOdd" op="equ" val="1">
                  <dgm:alg type="tx">
                    <dgm:param type="txAnchorVert" val="b"/>
                    <dgm:param type="txAnchorHorz" val="ctr"/>
                    <dgm:param type="parTxLTRAlign" val="ctr"/>
                    <dgm:param type="parTxRTLAlign" val="ctr"/>
                  </dgm:alg>
                  <dgm:constrLst>
                    <dgm:constr type="lMarg"/>
                    <dgm:constr type="rMarg"/>
                    <dgm:constr type="tMarg"/>
                    <dgm:constr type="bMarg" refType="primFontSz" fact="0.6"/>
                  </dgm:constrLst>
                </dgm:if>
                <dgm:else name="Name881">
                  <dgm:alg type="tx">
                    <dgm:param type="txAnchorVert" val="t"/>
                    <dgm:param type="txAnchorHorz" val="ctr"/>
                    <dgm:param type="parTxLTRAlign" val="ctr"/>
                    <dgm:param type="parTxRTLAlign" val="ctr"/>
                  </dgm:alg>
                  <dgm:constrLst>
                    <dgm:constr type="lMarg"/>
                    <dgm:constr type="rMarg"/>
                    <dgm:constr type="tMarg" refType="primFontSz" fact="0.6"/>
                    <dgm:constr type="bMarg"/>
                  </dgm:constrLst>
                </dgm:else>
              </dgm:choose>
              <dgm:shape xmlns:r="http://schemas.openxmlformats.org/officeDocument/2006/relationships" type="rect" r:blip="">
                <dgm:adjLst/>
              </dgm:shape>
              <dgm:presOf axis="ch" ptType="node"/>
              <dgm:ruleLst>
                <dgm:rule type="primFontSz" val="11"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1" styleLbl="lnNode1">
              <dgm:alg type="sp"/>
              <dgm:shape xmlns:r="http://schemas.openxmlformats.org/officeDocument/2006/relationships" type="ellipse" r:blip="">
                <dgm:adjLst/>
              </dgm:shape>
              <dgm:presOf/>
              <dgm:constrLst/>
            </dgm:layoutNode>
            <dgm:layoutNode name="EmptyPane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6/19/2021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72251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6/19/2021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520101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6/19/2021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70401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6/19/2021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52231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6/19/2021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16775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6/19/2021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42260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6/19/2021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4072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6/19/2021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4118504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6/19/2021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84398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6/19/2021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90708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2" Type="http://schemas.openxmlformats.org/officeDocument/2006/relationships/image" Target="../media/image18.web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xml"/><Relationship Id="rId1" Type="http://schemas.openxmlformats.org/officeDocument/2006/relationships/themeOverride" Target="../theme/themeOverride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10000"/>
            <a:lum/>
          </a:blip>
          <a:srcRect/>
          <a:stretch>
            <a:fillRect t="-15000" b="-15000"/>
          </a:stretch>
        </a:blipFill>
        <a:effectLst/>
      </p:bgPr>
    </p:bg>
    <p:spTree>
      <p:nvGrpSpPr>
        <p:cNvPr id="1" name=""/>
        <p:cNvGrpSpPr/>
        <p:nvPr/>
      </p:nvGrpSpPr>
      <p:grpSpPr>
        <a:xfrm>
          <a:off x="0" y="0"/>
          <a:ext cx="0" cy="0"/>
          <a:chOff x="0" y="0"/>
          <a:chExt cx="0" cy="0"/>
        </a:xfrm>
      </p:grpSpPr>
      <p:pic>
        <p:nvPicPr>
          <p:cNvPr id="2" name="Picture 1" descr="gehu.jpg">
            <a:extLst>
              <a:ext uri="{FF2B5EF4-FFF2-40B4-BE49-F238E27FC236}">
                <a16:creationId xmlns:a16="http://schemas.microsoft.com/office/drawing/2014/main" id="{F84BF01B-18BB-48E1-8E11-9C31FBF1CA82}"/>
              </a:ext>
            </a:extLst>
          </p:cNvPr>
          <p:cNvPicPr>
            <a:picLocks noChangeAspect="1"/>
          </p:cNvPicPr>
          <p:nvPr/>
        </p:nvPicPr>
        <p:blipFill>
          <a:blip r:embed="rId3"/>
          <a:stretch>
            <a:fillRect/>
          </a:stretch>
        </p:blipFill>
        <p:spPr>
          <a:xfrm>
            <a:off x="5092831" y="-10142"/>
            <a:ext cx="2050920" cy="2050920"/>
          </a:xfrm>
          <a:prstGeom prst="rect">
            <a:avLst/>
          </a:prstGeom>
        </p:spPr>
      </p:pic>
      <p:sp>
        <p:nvSpPr>
          <p:cNvPr id="3" name="Rectangle 2">
            <a:extLst>
              <a:ext uri="{FF2B5EF4-FFF2-40B4-BE49-F238E27FC236}">
                <a16:creationId xmlns:a16="http://schemas.microsoft.com/office/drawing/2014/main" id="{D47532E5-B282-4B28-8E24-FA3A88937B80}"/>
              </a:ext>
            </a:extLst>
          </p:cNvPr>
          <p:cNvSpPr/>
          <p:nvPr/>
        </p:nvSpPr>
        <p:spPr>
          <a:xfrm>
            <a:off x="1725205" y="2841644"/>
            <a:ext cx="8522525" cy="1754326"/>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EMPLOYEE ATTENDANCE BY </a:t>
            </a:r>
          </a:p>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FACE RECOGNITION</a:t>
            </a:r>
          </a:p>
        </p:txBody>
      </p:sp>
      <p:sp>
        <p:nvSpPr>
          <p:cNvPr id="4" name="Rectangle 3">
            <a:extLst>
              <a:ext uri="{FF2B5EF4-FFF2-40B4-BE49-F238E27FC236}">
                <a16:creationId xmlns:a16="http://schemas.microsoft.com/office/drawing/2014/main" id="{A8EB91D8-B9A7-4EB0-A754-DFA97A0DBF41}"/>
              </a:ext>
            </a:extLst>
          </p:cNvPr>
          <p:cNvSpPr/>
          <p:nvPr/>
        </p:nvSpPr>
        <p:spPr>
          <a:xfrm>
            <a:off x="3407860" y="2008949"/>
            <a:ext cx="5376280" cy="1015663"/>
          </a:xfrm>
          <a:prstGeom prst="rect">
            <a:avLst/>
          </a:prstGeom>
          <a:noFill/>
        </p:spPr>
        <p:txBody>
          <a:bodyPr wrap="none" lIns="91440" tIns="45720" rIns="91440" bIns="45720">
            <a:spAutoFit/>
          </a:bodyPr>
          <a:lstStyle/>
          <a:p>
            <a:pPr algn="ctr"/>
            <a:r>
              <a:rPr lang="en-US" sz="6000" b="1" dirty="0">
                <a:ln w="9525">
                  <a:solidFill>
                    <a:schemeClr val="bg1"/>
                  </a:solidFill>
                  <a:prstDash val="solid"/>
                </a:ln>
                <a:effectLst>
                  <a:outerShdw blurRad="12700" dist="38100" dir="2700000" algn="tl" rotWithShape="0">
                    <a:schemeClr val="bg1">
                      <a:lumMod val="50000"/>
                    </a:schemeClr>
                  </a:outerShdw>
                </a:effectLst>
              </a:rPr>
              <a:t>MINI PROJECT :-</a:t>
            </a:r>
          </a:p>
        </p:txBody>
      </p:sp>
      <p:sp>
        <p:nvSpPr>
          <p:cNvPr id="5" name="TextBox 4">
            <a:extLst>
              <a:ext uri="{FF2B5EF4-FFF2-40B4-BE49-F238E27FC236}">
                <a16:creationId xmlns:a16="http://schemas.microsoft.com/office/drawing/2014/main" id="{BC79DD74-8587-4FB7-89F0-403D23B7BA94}"/>
              </a:ext>
            </a:extLst>
          </p:cNvPr>
          <p:cNvSpPr txBox="1"/>
          <p:nvPr/>
        </p:nvSpPr>
        <p:spPr>
          <a:xfrm>
            <a:off x="3833817" y="4462493"/>
            <a:ext cx="4305300" cy="492443"/>
          </a:xfrm>
          <a:prstGeom prst="rect">
            <a:avLst/>
          </a:prstGeom>
          <a:noFill/>
        </p:spPr>
        <p:txBody>
          <a:bodyPr wrap="square" rtlCol="0">
            <a:spAutoFit/>
          </a:bodyPr>
          <a:lstStyle/>
          <a:p>
            <a:pPr algn="ctr"/>
            <a:r>
              <a:rPr lang="en-IN" sz="2600" dirty="0"/>
              <a:t>(2020-2021)</a:t>
            </a:r>
          </a:p>
        </p:txBody>
      </p:sp>
      <p:sp>
        <p:nvSpPr>
          <p:cNvPr id="6" name="TextBox 5">
            <a:extLst>
              <a:ext uri="{FF2B5EF4-FFF2-40B4-BE49-F238E27FC236}">
                <a16:creationId xmlns:a16="http://schemas.microsoft.com/office/drawing/2014/main" id="{DEF43E60-5E1B-46DF-89B6-3E711B469D03}"/>
              </a:ext>
            </a:extLst>
          </p:cNvPr>
          <p:cNvSpPr txBox="1"/>
          <p:nvPr/>
        </p:nvSpPr>
        <p:spPr>
          <a:xfrm>
            <a:off x="9182100" y="4708715"/>
            <a:ext cx="2819400" cy="1754326"/>
          </a:xfrm>
          <a:prstGeom prst="rect">
            <a:avLst/>
          </a:prstGeom>
          <a:noFill/>
        </p:spPr>
        <p:txBody>
          <a:bodyPr wrap="square" rtlCol="0">
            <a:spAutoFit/>
          </a:bodyPr>
          <a:lstStyle/>
          <a:p>
            <a:r>
              <a:rPr lang="en-IN" b="1" dirty="0">
                <a:latin typeface="Comic Sans MS" pitchFamily="66" charset="0"/>
                <a:ea typeface="Arial Unicode MS" pitchFamily="34" charset="-128"/>
                <a:cs typeface="Arial Unicode MS" pitchFamily="34" charset="-128"/>
              </a:rPr>
              <a:t>Presented  By-</a:t>
            </a:r>
          </a:p>
          <a:p>
            <a:r>
              <a:rPr lang="en-IN" b="1" dirty="0">
                <a:latin typeface="Comic Sans MS" pitchFamily="66" charset="0"/>
                <a:ea typeface="Arial Unicode MS" pitchFamily="34" charset="-128"/>
                <a:cs typeface="Arial Unicode MS" pitchFamily="34" charset="-128"/>
              </a:rPr>
              <a:t>Manisha  Negi</a:t>
            </a:r>
          </a:p>
          <a:p>
            <a:r>
              <a:rPr lang="en-IN" b="1" dirty="0">
                <a:latin typeface="Comic Sans MS" pitchFamily="66" charset="0"/>
                <a:ea typeface="Arial Unicode MS" pitchFamily="34" charset="-128"/>
                <a:cs typeface="Arial Unicode MS" pitchFamily="34" charset="-128"/>
              </a:rPr>
              <a:t>Course :  </a:t>
            </a:r>
            <a:r>
              <a:rPr lang="en-IN" b="1" dirty="0" err="1">
                <a:latin typeface="Comic Sans MS" pitchFamily="66" charset="0"/>
                <a:ea typeface="Arial Unicode MS" pitchFamily="34" charset="-128"/>
                <a:cs typeface="Arial Unicode MS" pitchFamily="34" charset="-128"/>
              </a:rPr>
              <a:t>B.tech</a:t>
            </a:r>
            <a:r>
              <a:rPr lang="en-IN" b="1" dirty="0">
                <a:latin typeface="Comic Sans MS" pitchFamily="66" charset="0"/>
                <a:ea typeface="Arial Unicode MS" pitchFamily="34" charset="-128"/>
                <a:cs typeface="Arial Unicode MS" pitchFamily="34" charset="-128"/>
              </a:rPr>
              <a:t> (CSE)</a:t>
            </a:r>
          </a:p>
          <a:p>
            <a:r>
              <a:rPr lang="en-IN" b="1" dirty="0">
                <a:latin typeface="Comic Sans MS" pitchFamily="66" charset="0"/>
                <a:ea typeface="Arial Unicode MS" pitchFamily="34" charset="-128"/>
                <a:cs typeface="Arial Unicode MS" pitchFamily="34" charset="-128"/>
              </a:rPr>
              <a:t>Section:  B</a:t>
            </a:r>
          </a:p>
          <a:p>
            <a:r>
              <a:rPr lang="en-IN" b="1" dirty="0">
                <a:latin typeface="Comic Sans MS" pitchFamily="66" charset="0"/>
                <a:ea typeface="Arial Unicode MS" pitchFamily="34" charset="-128"/>
                <a:cs typeface="Arial Unicode MS" pitchFamily="34" charset="-128"/>
              </a:rPr>
              <a:t>Roll no.:  30</a:t>
            </a:r>
          </a:p>
          <a:p>
            <a:r>
              <a:rPr lang="en-IN" b="1" dirty="0">
                <a:latin typeface="Comic Sans MS" pitchFamily="66" charset="0"/>
                <a:ea typeface="Arial Unicode MS" pitchFamily="34" charset="-128"/>
                <a:cs typeface="Arial Unicode MS" pitchFamily="34" charset="-128"/>
              </a:rPr>
              <a:t>( 6th semester)</a:t>
            </a:r>
            <a:endParaRPr lang="en-US" b="1" dirty="0">
              <a:latin typeface="Comic Sans MS" pitchFamily="66" charset="0"/>
              <a:ea typeface="Arial Unicode MS" pitchFamily="34" charset="-128"/>
              <a:cs typeface="Arial Unicode MS" pitchFamily="34" charset="-128"/>
            </a:endParaRPr>
          </a:p>
        </p:txBody>
      </p:sp>
    </p:spTree>
    <p:extLst>
      <p:ext uri="{BB962C8B-B14F-4D97-AF65-F5344CB8AC3E}">
        <p14:creationId xmlns:p14="http://schemas.microsoft.com/office/powerpoint/2010/main" val="17022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1C54D7A1-3FBC-450A-B8A0-382CDF6448D1}"/>
              </a:ext>
            </a:extLst>
          </p:cNvPr>
          <p:cNvSpPr>
            <a:spLocks noChangeArrowheads="1"/>
          </p:cNvSpPr>
          <p:nvPr/>
        </p:nvSpPr>
        <p:spPr bwMode="auto">
          <a:xfrm>
            <a:off x="284480" y="832211"/>
            <a:ext cx="11592560" cy="754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5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2. Now, </a:t>
            </a:r>
            <a:r>
              <a:rPr lang="en-US" altLang="en-US" sz="2500" dirty="0">
                <a:latin typeface="Times New Roman" panose="02020603050405020304" pitchFamily="18" charset="0"/>
                <a:ea typeface="Calibri" panose="020F0502020204030204" pitchFamily="34" charset="0"/>
                <a:cs typeface="Times New Roman" panose="02020603050405020304" pitchFamily="18" charset="0"/>
              </a:rPr>
              <a:t>start writing the program in main.py file.</a:t>
            </a:r>
            <a:endParaRPr kumimoji="0" lang="en-US" altLang="en-US" sz="25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id="{F59403FC-7551-4A1E-BA17-C5BA8116A726}"/>
              </a:ext>
            </a:extLst>
          </p:cNvPr>
          <p:cNvPicPr>
            <a:picLocks noChangeAspect="1"/>
          </p:cNvPicPr>
          <p:nvPr/>
        </p:nvPicPr>
        <p:blipFill rotWithShape="1">
          <a:blip r:embed="rId2"/>
          <a:srcRect b="26805"/>
          <a:stretch/>
        </p:blipFill>
        <p:spPr>
          <a:xfrm>
            <a:off x="1326042" y="1952187"/>
            <a:ext cx="9509436" cy="3915213"/>
          </a:xfrm>
          <a:prstGeom prst="rect">
            <a:avLst/>
          </a:prstGeom>
        </p:spPr>
      </p:pic>
    </p:spTree>
    <p:extLst>
      <p:ext uri="{BB962C8B-B14F-4D97-AF65-F5344CB8AC3E}">
        <p14:creationId xmlns:p14="http://schemas.microsoft.com/office/powerpoint/2010/main" val="3737573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476867A4-5451-49B3-8EE0-362BD76DE69E}"/>
              </a:ext>
            </a:extLst>
          </p:cNvPr>
          <p:cNvSpPr>
            <a:spLocks noChangeArrowheads="1"/>
          </p:cNvSpPr>
          <p:nvPr/>
        </p:nvSpPr>
        <p:spPr bwMode="auto">
          <a:xfrm>
            <a:off x="264160" y="343614"/>
            <a:ext cx="115316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3. Make sure you have made an excel sheet to store the data.</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latin typeface="Times New Roman" panose="02020603050405020304" pitchFamily="18" charset="0"/>
                <a:cs typeface="Times New Roman" panose="02020603050405020304" pitchFamily="18" charset="0"/>
              </a:rPr>
              <a:t>I have used a csv file to record the employee attendance.</a:t>
            </a: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3">
            <a:extLst>
              <a:ext uri="{FF2B5EF4-FFF2-40B4-BE49-F238E27FC236}">
                <a16:creationId xmlns:a16="http://schemas.microsoft.com/office/drawing/2014/main" id="{D02D1822-8CB0-4D24-A5FD-9D5BB0C046A6}"/>
              </a:ext>
            </a:extLst>
          </p:cNvPr>
          <p:cNvSpPr>
            <a:spLocks noChangeArrowheads="1"/>
          </p:cNvSpPr>
          <p:nvPr/>
        </p:nvSpPr>
        <p:spPr bwMode="auto">
          <a:xfrm>
            <a:off x="2702560" y="58140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2D167A5C-8528-4BA7-892E-8EEF7E083090}"/>
              </a:ext>
            </a:extLst>
          </p:cNvPr>
          <p:cNvPicPr>
            <a:picLocks noChangeAspect="1"/>
          </p:cNvPicPr>
          <p:nvPr/>
        </p:nvPicPr>
        <p:blipFill rotWithShape="1">
          <a:blip r:embed="rId2"/>
          <a:srcRect r="54609" b="34306"/>
          <a:stretch/>
        </p:blipFill>
        <p:spPr>
          <a:xfrm>
            <a:off x="2924175" y="1451610"/>
            <a:ext cx="5534025" cy="4505325"/>
          </a:xfrm>
          <a:prstGeom prst="rect">
            <a:avLst/>
          </a:prstGeom>
        </p:spPr>
      </p:pic>
    </p:spTree>
    <p:extLst>
      <p:ext uri="{BB962C8B-B14F-4D97-AF65-F5344CB8AC3E}">
        <p14:creationId xmlns:p14="http://schemas.microsoft.com/office/powerpoint/2010/main" val="33864295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484A-3916-4B15-9BD9-2B079AD70420}"/>
              </a:ext>
            </a:extLst>
          </p:cNvPr>
          <p:cNvSpPr>
            <a:spLocks noGrp="1"/>
          </p:cNvSpPr>
          <p:nvPr>
            <p:ph type="title"/>
          </p:nvPr>
        </p:nvSpPr>
        <p:spPr>
          <a:xfrm>
            <a:off x="1097280" y="286603"/>
            <a:ext cx="10058400" cy="993557"/>
          </a:xfrm>
        </p:spPr>
        <p:txBody>
          <a:bodyPr/>
          <a:lstStyle/>
          <a:p>
            <a:pPr algn="ctr"/>
            <a:r>
              <a:rPr lang="en-IN" dirty="0"/>
              <a:t>WORKING OF PROJECT</a:t>
            </a:r>
          </a:p>
        </p:txBody>
      </p:sp>
      <p:sp>
        <p:nvSpPr>
          <p:cNvPr id="7" name="TextBox 6">
            <a:extLst>
              <a:ext uri="{FF2B5EF4-FFF2-40B4-BE49-F238E27FC236}">
                <a16:creationId xmlns:a16="http://schemas.microsoft.com/office/drawing/2014/main" id="{00FFE9D4-43A4-404B-9D51-DF7EB027107F}"/>
              </a:ext>
            </a:extLst>
          </p:cNvPr>
          <p:cNvSpPr txBox="1"/>
          <p:nvPr/>
        </p:nvSpPr>
        <p:spPr>
          <a:xfrm>
            <a:off x="1486744" y="2515770"/>
            <a:ext cx="4639736" cy="523220"/>
          </a:xfrm>
          <a:prstGeom prst="rect">
            <a:avLst/>
          </a:prstGeom>
          <a:noFill/>
        </p:spPr>
        <p:txBody>
          <a:bodyPr wrap="square">
            <a:spAutoFit/>
          </a:bodyPr>
          <a:lstStyle/>
          <a:p>
            <a:r>
              <a:rPr lang="en-IN" sz="2800" b="1" dirty="0">
                <a:effectLst/>
                <a:latin typeface="Times New Roman" panose="02020603050405020304" pitchFamily="18" charset="0"/>
                <a:ea typeface="Calibri" panose="020F0502020204030204" pitchFamily="34" charset="0"/>
              </a:rPr>
              <a:t>Run the main file</a:t>
            </a:r>
            <a:endParaRPr lang="en-IN" sz="2800" b="1" dirty="0"/>
          </a:p>
        </p:txBody>
      </p:sp>
      <p:sp>
        <p:nvSpPr>
          <p:cNvPr id="9" name="Rectangle 8">
            <a:extLst>
              <a:ext uri="{FF2B5EF4-FFF2-40B4-BE49-F238E27FC236}">
                <a16:creationId xmlns:a16="http://schemas.microsoft.com/office/drawing/2014/main" id="{BD614FE9-0AAB-48FF-828D-61676CD7C42A}"/>
              </a:ext>
            </a:extLst>
          </p:cNvPr>
          <p:cNvSpPr/>
          <p:nvPr/>
        </p:nvSpPr>
        <p:spPr>
          <a:xfrm>
            <a:off x="710242" y="2266295"/>
            <a:ext cx="591829"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1</a:t>
            </a:r>
          </a:p>
        </p:txBody>
      </p:sp>
      <p:pic>
        <p:nvPicPr>
          <p:cNvPr id="8" name="Picture 7">
            <a:extLst>
              <a:ext uri="{FF2B5EF4-FFF2-40B4-BE49-F238E27FC236}">
                <a16:creationId xmlns:a16="http://schemas.microsoft.com/office/drawing/2014/main" id="{FEBE997B-6BA9-4A76-AF4A-E7883001DBF1}"/>
              </a:ext>
            </a:extLst>
          </p:cNvPr>
          <p:cNvPicPr>
            <a:picLocks noChangeAspect="1"/>
          </p:cNvPicPr>
          <p:nvPr/>
        </p:nvPicPr>
        <p:blipFill rotWithShape="1">
          <a:blip r:embed="rId2"/>
          <a:srcRect l="2500" t="5973" r="21328" b="9028"/>
          <a:stretch/>
        </p:blipFill>
        <p:spPr>
          <a:xfrm>
            <a:off x="5143500" y="2120900"/>
            <a:ext cx="6449219" cy="4048126"/>
          </a:xfrm>
          <a:prstGeom prst="rect">
            <a:avLst/>
          </a:prstGeom>
        </p:spPr>
      </p:pic>
    </p:spTree>
    <p:extLst>
      <p:ext uri="{BB962C8B-B14F-4D97-AF65-F5344CB8AC3E}">
        <p14:creationId xmlns:p14="http://schemas.microsoft.com/office/powerpoint/2010/main" val="2599559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D4512-4FBF-481B-9D17-2F3C44558EA6}"/>
              </a:ext>
            </a:extLst>
          </p:cNvPr>
          <p:cNvSpPr>
            <a:spLocks noGrp="1"/>
          </p:cNvSpPr>
          <p:nvPr>
            <p:ph type="title"/>
          </p:nvPr>
        </p:nvSpPr>
        <p:spPr>
          <a:xfrm>
            <a:off x="614891" y="1629467"/>
            <a:ext cx="3517567" cy="3599066"/>
          </a:xfrm>
        </p:spPr>
        <p:txBody>
          <a:bodyPr>
            <a:normAutofit fontScale="90000"/>
          </a:bodyPr>
          <a:lstStyle/>
          <a:p>
            <a:r>
              <a:rPr lang="en-IN" dirty="0"/>
              <a:t>2.Now, the webcam will open to recognize the face.</a:t>
            </a:r>
            <a:br>
              <a:rPr lang="en-IN" dirty="0"/>
            </a:br>
            <a:br>
              <a:rPr lang="en-IN" dirty="0"/>
            </a:br>
            <a:r>
              <a:rPr lang="en-IN" dirty="0"/>
              <a:t>Scan an image or face of person.</a:t>
            </a:r>
            <a:br>
              <a:rPr lang="en-IN" sz="2800" dirty="0">
                <a:effectLst/>
                <a:latin typeface="Calibri" panose="020F0502020204030204" pitchFamily="34" charset="0"/>
                <a:ea typeface="Calibri" panose="020F0502020204030204" pitchFamily="34" charset="0"/>
                <a:cs typeface="Mangal" panose="02040503050203030202" pitchFamily="18" charset="0"/>
              </a:rPr>
            </a:br>
            <a:br>
              <a:rPr lang="en-IN" dirty="0"/>
            </a:br>
            <a:endParaRPr lang="en-IN" dirty="0"/>
          </a:p>
        </p:txBody>
      </p:sp>
      <p:pic>
        <p:nvPicPr>
          <p:cNvPr id="7" name="Content Placeholder 6">
            <a:extLst>
              <a:ext uri="{FF2B5EF4-FFF2-40B4-BE49-F238E27FC236}">
                <a16:creationId xmlns:a16="http://schemas.microsoft.com/office/drawing/2014/main" id="{FE7A1542-5CB5-4812-A1FE-0319D4FE6562}"/>
              </a:ext>
            </a:extLst>
          </p:cNvPr>
          <p:cNvPicPr>
            <a:picLocks noGrp="1" noChangeAspect="1"/>
          </p:cNvPicPr>
          <p:nvPr>
            <p:ph idx="1"/>
          </p:nvPr>
        </p:nvPicPr>
        <p:blipFill>
          <a:blip r:embed="rId2"/>
          <a:stretch>
            <a:fillRect/>
          </a:stretch>
        </p:blipFill>
        <p:spPr>
          <a:xfrm>
            <a:off x="5076825" y="942976"/>
            <a:ext cx="6753225" cy="4184154"/>
          </a:xfrm>
        </p:spPr>
      </p:pic>
    </p:spTree>
    <p:extLst>
      <p:ext uri="{BB962C8B-B14F-4D97-AF65-F5344CB8AC3E}">
        <p14:creationId xmlns:p14="http://schemas.microsoft.com/office/powerpoint/2010/main" val="3936098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904B-158D-46BB-96F7-CDDCF86A88E9}"/>
              </a:ext>
            </a:extLst>
          </p:cNvPr>
          <p:cNvSpPr>
            <a:spLocks noGrp="1"/>
          </p:cNvSpPr>
          <p:nvPr>
            <p:ph type="title"/>
          </p:nvPr>
        </p:nvSpPr>
        <p:spPr>
          <a:xfrm>
            <a:off x="643466" y="786383"/>
            <a:ext cx="3517567" cy="2642617"/>
          </a:xfrm>
        </p:spPr>
        <p:txBody>
          <a:bodyPr>
            <a:normAutofit/>
          </a:bodyPr>
          <a:lstStyle/>
          <a:p>
            <a:r>
              <a:rPr lang="en-IN" sz="4800" dirty="0"/>
              <a:t>3.</a:t>
            </a:r>
            <a:br>
              <a:rPr lang="en-IN" sz="4800" dirty="0"/>
            </a:br>
            <a:r>
              <a:rPr lang="en-IN" sz="2800" dirty="0">
                <a:effectLst/>
                <a:latin typeface="Times New Roman" panose="02020603050405020304" pitchFamily="18" charset="0"/>
                <a:ea typeface="Calibri" panose="020F0502020204030204" pitchFamily="34" charset="0"/>
              </a:rPr>
              <a:t>The name, time and date will be stored in the csv file.</a:t>
            </a:r>
            <a:endParaRPr lang="en-IN" sz="2800" dirty="0"/>
          </a:p>
        </p:txBody>
      </p:sp>
      <p:pic>
        <p:nvPicPr>
          <p:cNvPr id="7" name="Content Placeholder 6">
            <a:extLst>
              <a:ext uri="{FF2B5EF4-FFF2-40B4-BE49-F238E27FC236}">
                <a16:creationId xmlns:a16="http://schemas.microsoft.com/office/drawing/2014/main" id="{88836E59-FF19-4DCA-A936-A154BED14932}"/>
              </a:ext>
            </a:extLst>
          </p:cNvPr>
          <p:cNvPicPr>
            <a:picLocks noGrp="1" noChangeAspect="1"/>
          </p:cNvPicPr>
          <p:nvPr>
            <p:ph idx="1"/>
          </p:nvPr>
        </p:nvPicPr>
        <p:blipFill rotWithShape="1">
          <a:blip r:embed="rId2"/>
          <a:srcRect l="31467" r="25951" b="50928"/>
          <a:stretch/>
        </p:blipFill>
        <p:spPr>
          <a:xfrm>
            <a:off x="5039282" y="1238307"/>
            <a:ext cx="6442577" cy="4176278"/>
          </a:xfrm>
        </p:spPr>
      </p:pic>
    </p:spTree>
    <p:extLst>
      <p:ext uri="{BB962C8B-B14F-4D97-AF65-F5344CB8AC3E}">
        <p14:creationId xmlns:p14="http://schemas.microsoft.com/office/powerpoint/2010/main" val="2389217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AFB5D-9750-416C-BAB9-B8B5595611E8}"/>
              </a:ext>
            </a:extLst>
          </p:cNvPr>
          <p:cNvSpPr>
            <a:spLocks noGrp="1"/>
          </p:cNvSpPr>
          <p:nvPr>
            <p:ph type="title"/>
          </p:nvPr>
        </p:nvSpPr>
        <p:spPr>
          <a:xfrm>
            <a:off x="398523" y="1779016"/>
            <a:ext cx="3517567" cy="2093975"/>
          </a:xfrm>
        </p:spPr>
        <p:txBody>
          <a:bodyPr/>
          <a:lstStyle/>
          <a:p>
            <a:r>
              <a:rPr lang="en-IN" sz="6000" dirty="0"/>
              <a:t>4.</a:t>
            </a:r>
            <a:br>
              <a:rPr lang="en-IN" dirty="0"/>
            </a:br>
            <a:r>
              <a:rPr lang="en-IN" sz="2800" dirty="0">
                <a:effectLst/>
                <a:latin typeface="Times New Roman" panose="02020603050405020304" pitchFamily="18" charset="0"/>
                <a:ea typeface="Calibri" panose="020F0502020204030204" pitchFamily="34" charset="0"/>
              </a:rPr>
              <a:t>We can see the attendance in csv file in tabular form.</a:t>
            </a:r>
            <a:endParaRPr lang="en-IN" sz="2800" dirty="0"/>
          </a:p>
        </p:txBody>
      </p:sp>
      <p:pic>
        <p:nvPicPr>
          <p:cNvPr id="10" name="Picture 9">
            <a:extLst>
              <a:ext uri="{FF2B5EF4-FFF2-40B4-BE49-F238E27FC236}">
                <a16:creationId xmlns:a16="http://schemas.microsoft.com/office/drawing/2014/main" id="{CF276412-D8C7-43A2-977A-BEDDE605A1F6}"/>
              </a:ext>
            </a:extLst>
          </p:cNvPr>
          <p:cNvPicPr>
            <a:picLocks noChangeAspect="1"/>
          </p:cNvPicPr>
          <p:nvPr/>
        </p:nvPicPr>
        <p:blipFill rotWithShape="1">
          <a:blip r:embed="rId2"/>
          <a:srcRect t="-1806" r="71875" b="55628"/>
          <a:stretch/>
        </p:blipFill>
        <p:spPr>
          <a:xfrm>
            <a:off x="6515099" y="1476001"/>
            <a:ext cx="4029075" cy="3721078"/>
          </a:xfrm>
          <a:prstGeom prst="rect">
            <a:avLst/>
          </a:prstGeom>
        </p:spPr>
      </p:pic>
    </p:spTree>
    <p:extLst>
      <p:ext uri="{BB962C8B-B14F-4D97-AF65-F5344CB8AC3E}">
        <p14:creationId xmlns:p14="http://schemas.microsoft.com/office/powerpoint/2010/main" val="781051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
            <a:lum/>
            <a:extLst>
              <a:ext uri="{96DAC541-7B7A-43D3-8B79-37D633B846F1}">
                <asvg:svgBlip xmlns:asvg="http://schemas.microsoft.com/office/drawing/2016/SVG/main" r:embe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DF3DA-10BB-4658-9B03-33519A13E87C}"/>
              </a:ext>
            </a:extLst>
          </p:cNvPr>
          <p:cNvSpPr>
            <a:spLocks noGrp="1"/>
          </p:cNvSpPr>
          <p:nvPr>
            <p:ph type="title"/>
          </p:nvPr>
        </p:nvSpPr>
        <p:spPr/>
        <p:txBody>
          <a:bodyPr/>
          <a:lstStyle/>
          <a:p>
            <a:pPr algn="ctr"/>
            <a:r>
              <a:rPr lang="en-IN" sz="4800" b="1" dirty="0">
                <a:effectLst/>
                <a:latin typeface="Times New Roman" panose="02020603050405020304" pitchFamily="18" charset="0"/>
                <a:ea typeface="Calibri" panose="020F0502020204030204" pitchFamily="34" charset="0"/>
                <a:cs typeface="Mangal" panose="02040503050203030202" pitchFamily="18" charset="0"/>
              </a:rPr>
              <a:t>CONCLUSION</a:t>
            </a:r>
            <a:endParaRPr lang="en-IN" dirty="0"/>
          </a:p>
        </p:txBody>
      </p:sp>
      <p:sp>
        <p:nvSpPr>
          <p:cNvPr id="3" name="Content Placeholder 2">
            <a:extLst>
              <a:ext uri="{FF2B5EF4-FFF2-40B4-BE49-F238E27FC236}">
                <a16:creationId xmlns:a16="http://schemas.microsoft.com/office/drawing/2014/main" id="{A20A71F1-2A3F-4E39-8F87-D12F636AC10D}"/>
              </a:ext>
            </a:extLst>
          </p:cNvPr>
          <p:cNvSpPr>
            <a:spLocks noGrp="1"/>
          </p:cNvSpPr>
          <p:nvPr>
            <p:ph idx="1"/>
          </p:nvPr>
        </p:nvSpPr>
        <p:spPr>
          <a:xfrm>
            <a:off x="1097280" y="2108201"/>
            <a:ext cx="10058400" cy="4463196"/>
          </a:xfrm>
          <a:blipFill>
            <a:blip r:embed="rId4">
              <a:alphaModFix amt="9000"/>
            </a:blip>
            <a:tile tx="0" ty="0" sx="100000" sy="100000" flip="none" algn="tl"/>
          </a:blipFill>
        </p:spPr>
        <p:txBody>
          <a:bodyPr>
            <a:normAutofit fontScale="92500" lnSpcReduction="20000"/>
          </a:bodyPr>
          <a:lstStyle/>
          <a:p>
            <a:pPr>
              <a:lnSpc>
                <a:spcPct val="150000"/>
              </a:lnSpc>
              <a:spcAft>
                <a:spcPts val="1000"/>
              </a:spcAft>
            </a:pPr>
            <a:r>
              <a:rPr lang="en-IN" sz="2400" dirty="0">
                <a:effectLst/>
                <a:latin typeface="Times New Roman" panose="02020603050405020304" pitchFamily="18" charset="0"/>
                <a:ea typeface="Calibri" panose="020F0502020204030204" pitchFamily="34" charset="0"/>
                <a:cs typeface="Mangal" panose="02040503050203030202" pitchFamily="18" charset="0"/>
              </a:rPr>
              <a:t>The developed system presented in this paper has been successfully designed and tested. The Employees attendance status will be analysed and exported.</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pPr>
              <a:lnSpc>
                <a:spcPct val="150000"/>
              </a:lnSpc>
              <a:spcAft>
                <a:spcPts val="1000"/>
              </a:spcAft>
            </a:pPr>
            <a:r>
              <a:rPr lang="en-IN" sz="2400" dirty="0">
                <a:effectLst/>
                <a:latin typeface="Times New Roman" panose="02020603050405020304" pitchFamily="18" charset="0"/>
                <a:ea typeface="Calibri" panose="020F0502020204030204" pitchFamily="34" charset="0"/>
                <a:cs typeface="Mangal" panose="02040503050203030202" pitchFamily="18" charset="0"/>
              </a:rPr>
              <a:t> Attendance monitoring system is very important in our daily life. It is possesses a really great advantage, among the whole types technology, </a:t>
            </a:r>
            <a:r>
              <a:rPr lang="en-IN" sz="2400" b="0" dirty="0">
                <a:effectLst/>
                <a:latin typeface="Times New Roman" panose="02020603050405020304" pitchFamily="18" charset="0"/>
                <a:ea typeface="Times New Roman" panose="02020603050405020304" pitchFamily="18" charset="0"/>
                <a:cs typeface="Times New Roman" panose="02020603050405020304" pitchFamily="18" charset="0"/>
              </a:rPr>
              <a:t>Face Recognition</a:t>
            </a:r>
            <a:r>
              <a:rPr lang="en-IN" sz="2400" dirty="0">
                <a:effectLst/>
                <a:latin typeface="Times New Roman" panose="02020603050405020304" pitchFamily="18" charset="0"/>
                <a:ea typeface="Calibri" panose="020F0502020204030204" pitchFamily="34" charset="0"/>
                <a:cs typeface="Mangal" panose="02040503050203030202" pitchFamily="18" charset="0"/>
              </a:rPr>
              <a:t> Smart Attendance System is the most accurate.</a:t>
            </a:r>
          </a:p>
          <a:p>
            <a:pPr>
              <a:lnSpc>
                <a:spcPct val="150000"/>
              </a:lnSpc>
              <a:spcAft>
                <a:spcPts val="1000"/>
              </a:spcAft>
            </a:pPr>
            <a:r>
              <a:rPr lang="en-IN" sz="2400" dirty="0">
                <a:effectLst/>
                <a:latin typeface="Times New Roman" panose="02020603050405020304" pitchFamily="18" charset="0"/>
                <a:ea typeface="Calibri" panose="020F0502020204030204" pitchFamily="34" charset="0"/>
                <a:cs typeface="Mangal" panose="02040503050203030202" pitchFamily="18" charset="0"/>
              </a:rPr>
              <a:t> In this project report, we have given an introduction of Attendance monitoring system and its advantage. It is an efficient method to store the attendance in a smart way rather than wasting the paper.</a:t>
            </a:r>
            <a:endParaRPr lang="en-IN" sz="24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20508248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B0683C-D91C-43E4-A506-88206B450F9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889848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C22A-E3DF-4F90-B08A-C5F548B58DAE}"/>
              </a:ext>
            </a:extLst>
          </p:cNvPr>
          <p:cNvSpPr>
            <a:spLocks noGrp="1"/>
          </p:cNvSpPr>
          <p:nvPr>
            <p:ph type="title"/>
          </p:nvPr>
        </p:nvSpPr>
        <p:spPr/>
        <p:txBody>
          <a:bodyPr/>
          <a:lstStyle/>
          <a:p>
            <a:pPr algn="ctr"/>
            <a:r>
              <a:rPr lang="en-IN" dirty="0"/>
              <a:t>CERTIFICATE</a:t>
            </a:r>
          </a:p>
        </p:txBody>
      </p:sp>
      <p:sp>
        <p:nvSpPr>
          <p:cNvPr id="3" name="TextBox 2">
            <a:extLst>
              <a:ext uri="{FF2B5EF4-FFF2-40B4-BE49-F238E27FC236}">
                <a16:creationId xmlns:a16="http://schemas.microsoft.com/office/drawing/2014/main" id="{6B53796A-DEF8-4B05-A537-A10860DF22E8}"/>
              </a:ext>
            </a:extLst>
          </p:cNvPr>
          <p:cNvSpPr txBox="1"/>
          <p:nvPr/>
        </p:nvSpPr>
        <p:spPr>
          <a:xfrm>
            <a:off x="1247774" y="2105025"/>
            <a:ext cx="9907905" cy="2862835"/>
          </a:xfrm>
          <a:prstGeom prst="rect">
            <a:avLst/>
          </a:prstGeom>
          <a:noFill/>
        </p:spPr>
        <p:txBody>
          <a:bodyPr wrap="square" rtlCol="0">
            <a:spAutoFit/>
          </a:bodyPr>
          <a:lstStyle/>
          <a:p>
            <a:pPr marL="228600" marR="228600" indent="457200" algn="just">
              <a:lnSpc>
                <a:spcPct val="200000"/>
              </a:lnSpc>
              <a:spcBef>
                <a:spcPts val="1200"/>
              </a:spcBef>
              <a:spcAft>
                <a:spcPts val="300"/>
              </a:spcAft>
            </a:pPr>
            <a:r>
              <a:rPr lang="x-none" sz="1600" b="0" dirty="0">
                <a:effectLst/>
                <a:latin typeface="Times New Roman" panose="02020603050405020304" pitchFamily="18" charset="0"/>
                <a:ea typeface="Times New Roman" panose="02020603050405020304" pitchFamily="18" charset="0"/>
                <a:cs typeface="Times New Roman" panose="02020603050405020304" pitchFamily="18" charset="0"/>
              </a:rPr>
              <a:t>Certified that M</a:t>
            </a:r>
            <a:r>
              <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rPr>
              <a:t>s. Manisha Negi</a:t>
            </a:r>
            <a:r>
              <a:rPr lang="x-none" sz="1600" b="0" dirty="0">
                <a:effectLst/>
                <a:latin typeface="Times New Roman" panose="02020603050405020304" pitchFamily="18" charset="0"/>
                <a:ea typeface="Times New Roman" panose="02020603050405020304" pitchFamily="18" charset="0"/>
                <a:cs typeface="Times New Roman" panose="02020603050405020304" pitchFamily="18" charset="0"/>
              </a:rPr>
              <a:t> (Roll No.- 1</a:t>
            </a:r>
            <a:r>
              <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rPr>
              <a:t>018517</a:t>
            </a:r>
            <a:r>
              <a:rPr lang="x-none" sz="1600" b="0" dirty="0">
                <a:effectLst/>
                <a:latin typeface="Times New Roman" panose="02020603050405020304" pitchFamily="18" charset="0"/>
                <a:ea typeface="Times New Roman" panose="02020603050405020304" pitchFamily="18" charset="0"/>
                <a:cs typeface="Times New Roman" panose="02020603050405020304" pitchFamily="18" charset="0"/>
              </a:rPr>
              <a:t>) has developed mini project on “</a:t>
            </a:r>
            <a:r>
              <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rPr>
              <a:t>Employee Attendance system by Face Recognition</a:t>
            </a:r>
            <a:r>
              <a:rPr lang="x-none" sz="1600" b="0" dirty="0">
                <a:effectLst/>
                <a:latin typeface="Times New Roman" panose="02020603050405020304" pitchFamily="18" charset="0"/>
                <a:ea typeface="Times New Roman" panose="02020603050405020304" pitchFamily="18" charset="0"/>
                <a:cs typeface="Times New Roman" panose="02020603050405020304" pitchFamily="18" charset="0"/>
              </a:rPr>
              <a:t>” for the CS V</a:t>
            </a:r>
            <a:r>
              <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rPr>
              <a:t>I</a:t>
            </a:r>
            <a:r>
              <a:rPr lang="x-none" sz="1600" b="0" dirty="0">
                <a:effectLst/>
                <a:latin typeface="Times New Roman" panose="02020603050405020304" pitchFamily="18" charset="0"/>
                <a:ea typeface="Times New Roman" panose="02020603050405020304" pitchFamily="18" charset="0"/>
                <a:cs typeface="Times New Roman" panose="02020603050405020304" pitchFamily="18" charset="0"/>
              </a:rPr>
              <a:t> Semester Mini Project Lab in Graphic Era Hill University, Dehradun. The project carried out by Students is their own work as best of my knowledge.</a:t>
            </a:r>
            <a:endParaRPr lang="en-IN" sz="1600" b="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marR="228600" indent="457200" algn="just">
              <a:lnSpc>
                <a:spcPct val="200000"/>
              </a:lnSpc>
              <a:spcBef>
                <a:spcPts val="1200"/>
              </a:spcBef>
              <a:spcAft>
                <a:spcPts val="300"/>
              </a:spcAft>
            </a:pPr>
            <a:endParaRPr lang="en-IN" sz="1600" dirty="0">
              <a:latin typeface="Times New Roman" panose="02020603050405020304" pitchFamily="18" charset="0"/>
              <a:ea typeface="Times New Roman" panose="02020603050405020304" pitchFamily="18" charset="0"/>
              <a:cs typeface="Times New Roman" panose="02020603050405020304" pitchFamily="18" charset="0"/>
            </a:endParaRPr>
          </a:p>
          <a:p>
            <a:pPr marL="228600" marR="228600" indent="457200" algn="just">
              <a:lnSpc>
                <a:spcPct val="200000"/>
              </a:lnSpc>
              <a:spcBef>
                <a:spcPts val="1200"/>
              </a:spcBef>
              <a:spcAft>
                <a:spcPts val="300"/>
              </a:spcAft>
            </a:pPr>
            <a:endParaRPr lang="en-IN" sz="1600" b="1" dirty="0">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E4D57E0-F6FB-47C4-AE67-C475772D0B6A}"/>
              </a:ext>
            </a:extLst>
          </p:cNvPr>
          <p:cNvSpPr txBox="1"/>
          <p:nvPr/>
        </p:nvSpPr>
        <p:spPr>
          <a:xfrm>
            <a:off x="352425" y="3933825"/>
            <a:ext cx="3476625" cy="2279278"/>
          </a:xfrm>
          <a:prstGeom prst="rect">
            <a:avLst/>
          </a:prstGeom>
          <a:noFill/>
        </p:spPr>
        <p:txBody>
          <a:bodyPr wrap="square" rtlCol="0">
            <a:spAutoFit/>
          </a:bodyPr>
          <a:lstStyle/>
          <a:p>
            <a:pPr>
              <a:lnSpc>
                <a:spcPct val="150000"/>
              </a:lnSpc>
              <a:spcAft>
                <a:spcPts val="1000"/>
              </a:spcAft>
            </a:pPr>
            <a:r>
              <a:rPr lang="en-IN" sz="1600" dirty="0">
                <a:effectLst/>
                <a:latin typeface="Times New Roman" panose="02020603050405020304" pitchFamily="18" charset="0"/>
                <a:ea typeface="Calibri" panose="020F0502020204030204" pitchFamily="34" charset="0"/>
                <a:cs typeface="Mangal" panose="02040503050203030202" pitchFamily="18" charset="0"/>
              </a:rPr>
              <a:t> Date: 19/06/2021</a:t>
            </a:r>
          </a:p>
          <a:p>
            <a:pPr>
              <a:lnSpc>
                <a:spcPct val="150000"/>
              </a:lnSpc>
              <a:spcAft>
                <a:spcPts val="1000"/>
              </a:spcAft>
            </a:pPr>
            <a:br>
              <a:rPr lang="en-IN" sz="1600" dirty="0">
                <a:effectLst/>
                <a:latin typeface="Times New Roman" panose="02020603050405020304" pitchFamily="18" charset="0"/>
                <a:ea typeface="Calibri" panose="020F0502020204030204" pitchFamily="34" charset="0"/>
              </a:rPr>
            </a:br>
            <a:r>
              <a:rPr lang="en-IN" sz="1600" dirty="0">
                <a:effectLst/>
                <a:latin typeface="Times New Roman" panose="02020603050405020304" pitchFamily="18" charset="0"/>
                <a:ea typeface="Calibri" panose="020F0502020204030204" pitchFamily="34" charset="0"/>
                <a:cs typeface="Mangal" panose="02040503050203030202" pitchFamily="18" charset="0"/>
              </a:rPr>
              <a:t>(Mr. </a:t>
            </a:r>
            <a:r>
              <a:rPr lang="en-IN" sz="1600" dirty="0" err="1">
                <a:effectLst/>
                <a:latin typeface="Times New Roman" panose="02020603050405020304" pitchFamily="18" charset="0"/>
                <a:ea typeface="Calibri" panose="020F0502020204030204" pitchFamily="34" charset="0"/>
                <a:cs typeface="Mangal" panose="02040503050203030202" pitchFamily="18" charset="0"/>
              </a:rPr>
              <a:t>Avnish</a:t>
            </a:r>
            <a:r>
              <a:rPr lang="en-IN" sz="1600" dirty="0">
                <a:effectLst/>
                <a:latin typeface="Times New Roman" panose="02020603050405020304" pitchFamily="18" charset="0"/>
                <a:ea typeface="Calibri" panose="020F0502020204030204" pitchFamily="34" charset="0"/>
                <a:cs typeface="Mangal" panose="02040503050203030202" pitchFamily="18" charset="0"/>
              </a:rPr>
              <a:t> Panwar)</a:t>
            </a:r>
            <a:endParaRPr lang="en-IN" sz="1600" dirty="0">
              <a:latin typeface="Calibri" panose="020F0502020204030204" pitchFamily="34" charset="0"/>
              <a:ea typeface="Calibri" panose="020F0502020204030204" pitchFamily="34" charset="0"/>
              <a:cs typeface="Mangal" panose="02040503050203030202" pitchFamily="18" charset="0"/>
            </a:endParaRPr>
          </a:p>
          <a:p>
            <a:pPr>
              <a:lnSpc>
                <a:spcPct val="150000"/>
              </a:lnSpc>
              <a:spcAft>
                <a:spcPts val="1000"/>
              </a:spcAft>
            </a:pPr>
            <a:r>
              <a:rPr lang="en-IN" sz="1600" b="1" dirty="0">
                <a:effectLst/>
                <a:latin typeface="Times New Roman" panose="02020603050405020304" pitchFamily="18" charset="0"/>
                <a:ea typeface="Calibri" panose="020F0502020204030204" pitchFamily="34" charset="0"/>
                <a:cs typeface="Mangal" panose="02040503050203030202" pitchFamily="18" charset="0"/>
              </a:rPr>
              <a:t>Project Co-ordinator </a:t>
            </a:r>
          </a:p>
          <a:p>
            <a:pPr>
              <a:lnSpc>
                <a:spcPct val="150000"/>
              </a:lnSpc>
              <a:spcAft>
                <a:spcPts val="1000"/>
              </a:spcAft>
            </a:pPr>
            <a:r>
              <a:rPr lang="en-IN" sz="1600" b="1" dirty="0">
                <a:effectLst/>
                <a:latin typeface="Times New Roman" panose="02020603050405020304" pitchFamily="18" charset="0"/>
                <a:ea typeface="Calibri" panose="020F0502020204030204" pitchFamily="34" charset="0"/>
                <a:cs typeface="Mangal" panose="02040503050203030202" pitchFamily="18" charset="0"/>
              </a:rPr>
              <a:t>CC-CSE-B-VI-Sem</a:t>
            </a:r>
            <a:endParaRPr lang="en-IN" sz="1600" dirty="0"/>
          </a:p>
        </p:txBody>
      </p:sp>
      <p:sp>
        <p:nvSpPr>
          <p:cNvPr id="5" name="TextBox 4">
            <a:extLst>
              <a:ext uri="{FF2B5EF4-FFF2-40B4-BE49-F238E27FC236}">
                <a16:creationId xmlns:a16="http://schemas.microsoft.com/office/drawing/2014/main" id="{B234B58F-0BD1-4CE5-B5B7-E4B2D8D728C5}"/>
              </a:ext>
            </a:extLst>
          </p:cNvPr>
          <p:cNvSpPr txBox="1"/>
          <p:nvPr/>
        </p:nvSpPr>
        <p:spPr>
          <a:xfrm>
            <a:off x="9039222" y="4154425"/>
            <a:ext cx="3011806" cy="2151230"/>
          </a:xfrm>
          <a:prstGeom prst="rect">
            <a:avLst/>
          </a:prstGeom>
          <a:noFill/>
        </p:spPr>
        <p:txBody>
          <a:bodyPr wrap="square" rtlCol="0">
            <a:spAutoFit/>
          </a:bodyPr>
          <a:lstStyle/>
          <a:p>
            <a:pPr>
              <a:lnSpc>
                <a:spcPct val="150000"/>
              </a:lnSpc>
              <a:spcAft>
                <a:spcPts val="10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Dr.</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Mahesh Manchanda, Ms.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Preeti</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 Chaudhary, Ms. Kiran </a:t>
            </a:r>
            <a:r>
              <a:rPr lang="en-IN" sz="1600" dirty="0" err="1">
                <a:effectLst/>
                <a:latin typeface="Times New Roman" panose="02020603050405020304" pitchFamily="18" charset="0"/>
                <a:ea typeface="Calibri" panose="020F0502020204030204" pitchFamily="34" charset="0"/>
                <a:cs typeface="Times New Roman" panose="02020603050405020304" pitchFamily="18" charset="0"/>
              </a:rPr>
              <a:t>Kumain</a:t>
            </a: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50000"/>
              </a:lnSpc>
              <a:spcAft>
                <a:spcPts val="1000"/>
              </a:spcAft>
            </a:pPr>
            <a:r>
              <a:rPr lang="en-IN" sz="1600" b="1" dirty="0">
                <a:effectLst/>
                <a:latin typeface="Times New Roman" panose="02020603050405020304" pitchFamily="18" charset="0"/>
                <a:ea typeface="Calibri" panose="020F0502020204030204" pitchFamily="34" charset="0"/>
                <a:cs typeface="Times New Roman" panose="02020603050405020304" pitchFamily="18" charset="0"/>
              </a:rPr>
              <a:t>Project Guide</a:t>
            </a:r>
            <a:endParaRPr lang="en-IN" sz="1600" b="1" dirty="0">
              <a:latin typeface="Times New Roman" panose="02020603050405020304" pitchFamily="18" charset="0"/>
              <a:ea typeface="Calibri" panose="020F0502020204030204" pitchFamily="34" charset="0"/>
              <a:cs typeface="Times New Roman" panose="02020603050405020304" pitchFamily="18" charset="0"/>
            </a:endParaRPr>
          </a:p>
          <a:p>
            <a:pPr>
              <a:lnSpc>
                <a:spcPct val="150000"/>
              </a:lnSpc>
              <a:spcAft>
                <a:spcPts val="1000"/>
              </a:spcAft>
            </a:pPr>
            <a:r>
              <a:rPr lang="en-IN" sz="1600" dirty="0">
                <a:effectLst/>
                <a:latin typeface="Times New Roman" panose="02020603050405020304" pitchFamily="18" charset="0"/>
                <a:ea typeface="Calibri" panose="020F0502020204030204" pitchFamily="34" charset="0"/>
                <a:cs typeface="Times New Roman" panose="02020603050405020304" pitchFamily="18" charset="0"/>
              </a:rPr>
              <a:t>Resource Person</a:t>
            </a:r>
          </a:p>
        </p:txBody>
      </p:sp>
    </p:spTree>
    <p:extLst>
      <p:ext uri="{BB962C8B-B14F-4D97-AF65-F5344CB8AC3E}">
        <p14:creationId xmlns:p14="http://schemas.microsoft.com/office/powerpoint/2010/main" val="592232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F0502020204030204"/>
              <a:ea typeface="+mn-ea"/>
              <a:cs typeface="+mn-cs"/>
            </a:endParaRPr>
          </a:p>
        </p:txBody>
      </p:sp>
      <p:sp>
        <p:nvSpPr>
          <p:cNvPr id="3" name="Subtitle 2">
            <a:extLst>
              <a:ext uri="{FF2B5EF4-FFF2-40B4-BE49-F238E27FC236}">
                <a16:creationId xmlns:a16="http://schemas.microsoft.com/office/drawing/2014/main" id="{37FC2D8F-56D2-4ADF-B439-0E09E7C37894}"/>
              </a:ext>
            </a:extLst>
          </p:cNvPr>
          <p:cNvSpPr>
            <a:spLocks noGrp="1"/>
          </p:cNvSpPr>
          <p:nvPr>
            <p:ph type="subTitle" idx="1"/>
          </p:nvPr>
        </p:nvSpPr>
        <p:spPr>
          <a:xfrm>
            <a:off x="114300" y="285750"/>
            <a:ext cx="7286626" cy="6486525"/>
          </a:xfrm>
        </p:spPr>
        <p:txBody>
          <a:bodyPr>
            <a:normAutofit/>
          </a:bodyPr>
          <a:lstStyle/>
          <a:p>
            <a:r>
              <a:rPr lang="en-US" sz="9600" b="1" u="sng" dirty="0"/>
              <a:t>INDEX</a:t>
            </a:r>
          </a:p>
          <a:p>
            <a:endParaRPr lang="en-US" sz="2800" dirty="0"/>
          </a:p>
          <a:p>
            <a:pPr marL="342900" indent="-342900">
              <a:buAutoNum type="arabicPeriod"/>
            </a:pPr>
            <a:r>
              <a:rPr lang="en-US" sz="2600" dirty="0"/>
              <a:t>About project</a:t>
            </a:r>
          </a:p>
          <a:p>
            <a:pPr marL="342900" indent="-342900">
              <a:buAutoNum type="arabicPeriod"/>
            </a:pPr>
            <a:r>
              <a:rPr lang="en-US" sz="2600" dirty="0"/>
              <a:t>Main objective</a:t>
            </a:r>
          </a:p>
          <a:p>
            <a:pPr marL="342900" indent="-342900">
              <a:buAutoNum type="arabicPeriod"/>
            </a:pPr>
            <a:r>
              <a:rPr lang="en-US" sz="2600" dirty="0"/>
              <a:t>Project requirement</a:t>
            </a:r>
          </a:p>
          <a:p>
            <a:pPr marL="342900" indent="-342900"/>
            <a:r>
              <a:rPr lang="en-US" sz="2600" dirty="0">
                <a:solidFill>
                  <a:srgbClr val="FF0000"/>
                </a:solidFill>
              </a:rPr>
              <a:t>5. </a:t>
            </a:r>
            <a:r>
              <a:rPr lang="en-US" sz="2600" dirty="0"/>
              <a:t>methodology</a:t>
            </a:r>
          </a:p>
          <a:p>
            <a:pPr marL="342900" indent="-342900"/>
            <a:r>
              <a:rPr lang="en-US" sz="2600" dirty="0">
                <a:solidFill>
                  <a:srgbClr val="FF0000"/>
                </a:solidFill>
              </a:rPr>
              <a:t>6. </a:t>
            </a:r>
            <a:r>
              <a:rPr lang="en-US" sz="2600" dirty="0"/>
              <a:t>Working of project</a:t>
            </a:r>
          </a:p>
          <a:p>
            <a:pPr marL="342900" indent="-342900"/>
            <a:r>
              <a:rPr lang="en-US" sz="2600" dirty="0">
                <a:solidFill>
                  <a:srgbClr val="FF0000"/>
                </a:solidFill>
              </a:rPr>
              <a:t>7. </a:t>
            </a:r>
            <a:r>
              <a:rPr lang="en-US" sz="2600" dirty="0"/>
              <a:t>Conclusion</a:t>
            </a:r>
          </a:p>
          <a:p>
            <a:pPr marL="228600" marR="228600" indent="457200" algn="just">
              <a:lnSpc>
                <a:spcPct val="200000"/>
              </a:lnSpc>
              <a:spcBef>
                <a:spcPts val="1200"/>
              </a:spcBef>
              <a:spcAft>
                <a:spcPts val="300"/>
              </a:spcAft>
            </a:pPr>
            <a:endParaRPr lang="en-IN" sz="3400" dirty="0">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29" name="Straight Connector 28">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44179"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308AC96E-AA33-4309-B51D-072F59E6EC0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7556686" y="1"/>
            <a:ext cx="4635315" cy="6857999"/>
          </a:xfrm>
          <a:prstGeom prst="rect">
            <a:avLst/>
          </a:prstGeom>
        </p:spPr>
      </p:pic>
    </p:spTree>
    <p:extLst>
      <p:ext uri="{BB962C8B-B14F-4D97-AF65-F5344CB8AC3E}">
        <p14:creationId xmlns:p14="http://schemas.microsoft.com/office/powerpoint/2010/main" val="3912747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4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CDEF3-5F18-4288-92E9-3D8F9248D9FB}"/>
              </a:ext>
            </a:extLst>
          </p:cNvPr>
          <p:cNvSpPr>
            <a:spLocks noGrp="1"/>
          </p:cNvSpPr>
          <p:nvPr>
            <p:ph type="title"/>
          </p:nvPr>
        </p:nvSpPr>
        <p:spPr/>
        <p:txBody>
          <a:bodyPr/>
          <a:lstStyle/>
          <a:p>
            <a:pPr algn="ctr"/>
            <a:r>
              <a:rPr lang="en-IN" dirty="0"/>
              <a:t>ABOUT PROJECT</a:t>
            </a:r>
          </a:p>
        </p:txBody>
      </p:sp>
      <p:sp>
        <p:nvSpPr>
          <p:cNvPr id="3" name="Content Placeholder 2">
            <a:extLst>
              <a:ext uri="{FF2B5EF4-FFF2-40B4-BE49-F238E27FC236}">
                <a16:creationId xmlns:a16="http://schemas.microsoft.com/office/drawing/2014/main" id="{162F22D5-E2AC-4DA6-BA3A-FE85EB0BB93F}"/>
              </a:ext>
            </a:extLst>
          </p:cNvPr>
          <p:cNvSpPr>
            <a:spLocks noGrp="1"/>
          </p:cNvSpPr>
          <p:nvPr>
            <p:ph idx="1"/>
          </p:nvPr>
        </p:nvSpPr>
        <p:spPr/>
        <p:txBody>
          <a:bodyPr>
            <a:normAutofit/>
          </a:bodyPr>
          <a:lstStyle/>
          <a:p>
            <a:pPr marL="457200"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Mangal" panose="02040503050203030202" pitchFamily="18" charset="0"/>
              </a:rPr>
              <a:t>Among the various types of attendance systems that have been developed, using punch cards, log books, fingerprint systems, barcodes, QR codes and also RFID still cause lots of problems such as providing incorrect information to the users. </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pPr marL="457200" algn="just">
              <a:lnSpc>
                <a:spcPct val="150000"/>
              </a:lnSpc>
              <a:spcAft>
                <a:spcPts val="1000"/>
              </a:spcAft>
            </a:pPr>
            <a:r>
              <a:rPr lang="en-IN" sz="2000" dirty="0">
                <a:effectLst/>
                <a:latin typeface="Times New Roman" panose="02020603050405020304" pitchFamily="18" charset="0"/>
                <a:ea typeface="Calibri" panose="020F0502020204030204" pitchFamily="34" charset="0"/>
                <a:cs typeface="Mangal" panose="02040503050203030202" pitchFamily="18" charset="0"/>
              </a:rPr>
              <a:t>The purpose of the </a:t>
            </a:r>
            <a:r>
              <a:rPr lang="en-IN" sz="2000" b="0" dirty="0">
                <a:effectLst/>
                <a:latin typeface="Times New Roman" panose="02020603050405020304" pitchFamily="18" charset="0"/>
                <a:ea typeface="Times New Roman" panose="02020603050405020304" pitchFamily="18" charset="0"/>
                <a:cs typeface="Times New Roman" panose="02020603050405020304" pitchFamily="18" charset="0"/>
              </a:rPr>
              <a:t>Face Recognition</a:t>
            </a:r>
            <a:r>
              <a:rPr lang="en-IN" sz="2000" dirty="0">
                <a:effectLst/>
                <a:latin typeface="Times New Roman" panose="02020603050405020304" pitchFamily="18" charset="0"/>
                <a:ea typeface="Calibri" panose="020F0502020204030204" pitchFamily="34" charset="0"/>
                <a:cs typeface="Mangal" panose="02040503050203030202" pitchFamily="18" charset="0"/>
              </a:rPr>
              <a:t> attendance system is to computerize the traditional way of recording attendance and provide an easiest and smart way to track attendance in institutions nowadays, the most effective way that have been come into account in marketing and business are </a:t>
            </a:r>
            <a:r>
              <a:rPr lang="en-IN" sz="2000" b="0" dirty="0">
                <a:effectLst/>
                <a:latin typeface="Times New Roman" panose="02020603050405020304" pitchFamily="18" charset="0"/>
                <a:ea typeface="Times New Roman" panose="02020603050405020304" pitchFamily="18" charset="0"/>
                <a:cs typeface="Times New Roman" panose="02020603050405020304" pitchFamily="18" charset="0"/>
              </a:rPr>
              <a:t>Face Recognition</a:t>
            </a:r>
            <a:r>
              <a:rPr lang="en-IN" sz="2000" dirty="0">
                <a:effectLst/>
                <a:latin typeface="Times New Roman" panose="02020603050405020304" pitchFamily="18" charset="0"/>
                <a:ea typeface="Calibri" panose="020F0502020204030204" pitchFamily="34" charset="0"/>
                <a:cs typeface="Mangal" panose="02040503050203030202" pitchFamily="18" charset="0"/>
              </a:rPr>
              <a:t>. Moreover, it is easy to record attendance.</a:t>
            </a:r>
            <a:endParaRPr lang="en-IN" sz="2000" dirty="0">
              <a:effectLst/>
              <a:latin typeface="Calibri" panose="020F0502020204030204" pitchFamily="34" charset="0"/>
              <a:ea typeface="Calibri" panose="020F0502020204030204" pitchFamily="34" charset="0"/>
              <a:cs typeface="Mangal" panose="02040503050203030202" pitchFamily="18" charset="0"/>
            </a:endParaRPr>
          </a:p>
          <a:p>
            <a:endParaRPr lang="en-IN" dirty="0"/>
          </a:p>
        </p:txBody>
      </p:sp>
    </p:spTree>
    <p:extLst>
      <p:ext uri="{BB962C8B-B14F-4D97-AF65-F5344CB8AC3E}">
        <p14:creationId xmlns:p14="http://schemas.microsoft.com/office/powerpoint/2010/main" val="616024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6CB32-901A-4DA0-AA8A-9A7B5A88BFCD}"/>
              </a:ext>
            </a:extLst>
          </p:cNvPr>
          <p:cNvSpPr>
            <a:spLocks noGrp="1"/>
          </p:cNvSpPr>
          <p:nvPr>
            <p:ph type="title"/>
          </p:nvPr>
        </p:nvSpPr>
        <p:spPr>
          <a:xfrm>
            <a:off x="1097280" y="286603"/>
            <a:ext cx="10058400" cy="1450757"/>
          </a:xfrm>
        </p:spPr>
        <p:txBody>
          <a:bodyPr>
            <a:normAutofit/>
          </a:bodyPr>
          <a:lstStyle/>
          <a:p>
            <a:pPr algn="ctr"/>
            <a:r>
              <a:rPr lang="en-US" dirty="0"/>
              <a:t>MAIN OBJECTIVE </a:t>
            </a:r>
          </a:p>
        </p:txBody>
      </p:sp>
      <p:graphicFrame>
        <p:nvGraphicFramePr>
          <p:cNvPr id="14" name="Content Placeholder 2" descr="SmartArt timeline">
            <a:extLst>
              <a:ext uri="{FF2B5EF4-FFF2-40B4-BE49-F238E27FC236}">
                <a16:creationId xmlns:a16="http://schemas.microsoft.com/office/drawing/2014/main" id="{62612D72-5A4E-430E-8505-B2C209DA7C74}"/>
              </a:ext>
            </a:extLst>
          </p:cNvPr>
          <p:cNvGraphicFramePr>
            <a:graphicFrameLocks noGrp="1"/>
          </p:cNvGraphicFramePr>
          <p:nvPr>
            <p:ph idx="1"/>
            <p:extLst>
              <p:ext uri="{D42A27DB-BD31-4B8C-83A1-F6EECF244321}">
                <p14:modId xmlns:p14="http://schemas.microsoft.com/office/powerpoint/2010/main" val="1341068829"/>
              </p:ext>
            </p:extLst>
          </p:nvPr>
        </p:nvGraphicFramePr>
        <p:xfrm>
          <a:off x="1096963" y="1956274"/>
          <a:ext cx="10058400" cy="44750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2546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7000"/>
            <a:lum/>
          </a:blip>
          <a:srcRect/>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AF6B1-9E0F-4D9A-B0CB-F2A73C84491A}"/>
              </a:ext>
            </a:extLst>
          </p:cNvPr>
          <p:cNvSpPr>
            <a:spLocks noGrp="1"/>
          </p:cNvSpPr>
          <p:nvPr>
            <p:ph type="title"/>
          </p:nvPr>
        </p:nvSpPr>
        <p:spPr/>
        <p:txBody>
          <a:bodyPr/>
          <a:lstStyle/>
          <a:p>
            <a:pPr algn="ctr"/>
            <a:r>
              <a:rPr lang="en-IN" dirty="0"/>
              <a:t>PROJECT REQUIREMENT</a:t>
            </a:r>
          </a:p>
        </p:txBody>
      </p:sp>
      <p:sp>
        <p:nvSpPr>
          <p:cNvPr id="3" name="Content Placeholder 2">
            <a:extLst>
              <a:ext uri="{FF2B5EF4-FFF2-40B4-BE49-F238E27FC236}">
                <a16:creationId xmlns:a16="http://schemas.microsoft.com/office/drawing/2014/main" id="{73FBD81B-90BA-4368-8837-834DF623DDC3}"/>
              </a:ext>
            </a:extLst>
          </p:cNvPr>
          <p:cNvSpPr>
            <a:spLocks noGrp="1"/>
          </p:cNvSpPr>
          <p:nvPr>
            <p:ph sz="half" idx="1"/>
          </p:nvPr>
        </p:nvSpPr>
        <p:spPr/>
        <p:txBody>
          <a:bodyPr>
            <a:normAutofit/>
          </a:bodyPr>
          <a:lstStyle/>
          <a:p>
            <a:pPr marL="0" lvl="0" indent="0" algn="just">
              <a:lnSpc>
                <a:spcPct val="150000"/>
              </a:lnSpc>
              <a:spcAft>
                <a:spcPts val="1000"/>
              </a:spcAft>
              <a:buNone/>
            </a:pPr>
            <a:r>
              <a:rPr lang="en-IN" sz="3200" dirty="0">
                <a:solidFill>
                  <a:srgbClr val="000000"/>
                </a:solidFill>
                <a:latin typeface="Times New Roman" panose="02020603050405020304" pitchFamily="18" charset="0"/>
                <a:ea typeface="Calibri" panose="020F0502020204030204" pitchFamily="34" charset="0"/>
                <a:cs typeface="Mangal" panose="02040503050203030202" pitchFamily="18" charset="0"/>
              </a:rPr>
              <a:t>Software Requirements</a:t>
            </a:r>
          </a:p>
          <a:p>
            <a:pPr>
              <a:buFont typeface="Wingdings" panose="05000000000000000000" pitchFamily="2" charset="2"/>
              <a:buChar char="Ø"/>
            </a:pPr>
            <a:r>
              <a:rPr lang="en-IN" sz="2000" dirty="0"/>
              <a:t>PyCharm</a:t>
            </a:r>
          </a:p>
          <a:p>
            <a:pPr>
              <a:buFont typeface="Wingdings" panose="05000000000000000000" pitchFamily="2" charset="2"/>
              <a:buChar char="Ø"/>
            </a:pPr>
            <a:r>
              <a:rPr lang="en-IN" sz="2000" dirty="0"/>
              <a:t>Excel Sheet</a:t>
            </a:r>
          </a:p>
          <a:p>
            <a:pPr>
              <a:buFont typeface="Wingdings" panose="05000000000000000000" pitchFamily="2" charset="2"/>
              <a:buChar char="Ø"/>
            </a:pPr>
            <a:r>
              <a:rPr lang="en-IN" sz="2000" dirty="0"/>
              <a:t>Python Libraries</a:t>
            </a:r>
          </a:p>
          <a:p>
            <a:pPr marL="0" lvl="0" indent="0" algn="just">
              <a:lnSpc>
                <a:spcPct val="150000"/>
              </a:lnSpc>
              <a:spcAft>
                <a:spcPts val="1000"/>
              </a:spcAft>
              <a:buNone/>
            </a:pPr>
            <a:endParaRPr lang="en-IN" sz="3200" dirty="0">
              <a:solidFill>
                <a:srgbClr val="000000"/>
              </a:solidFill>
              <a:latin typeface="Times New Roman" panose="02020603050405020304" pitchFamily="18" charset="0"/>
              <a:ea typeface="Calibri" panose="020F0502020204030204" pitchFamily="34" charset="0"/>
              <a:cs typeface="Mangal" panose="02040503050203030202" pitchFamily="18" charset="0"/>
            </a:endParaRPr>
          </a:p>
        </p:txBody>
      </p:sp>
      <p:sp>
        <p:nvSpPr>
          <p:cNvPr id="4" name="Content Placeholder 3">
            <a:extLst>
              <a:ext uri="{FF2B5EF4-FFF2-40B4-BE49-F238E27FC236}">
                <a16:creationId xmlns:a16="http://schemas.microsoft.com/office/drawing/2014/main" id="{C8D2A444-B93D-4B6C-BA3F-B3B212468D4E}"/>
              </a:ext>
            </a:extLst>
          </p:cNvPr>
          <p:cNvSpPr>
            <a:spLocks noGrp="1"/>
          </p:cNvSpPr>
          <p:nvPr>
            <p:ph sz="half" idx="2"/>
          </p:nvPr>
        </p:nvSpPr>
        <p:spPr/>
        <p:txBody>
          <a:bodyPr>
            <a:normAutofit/>
          </a:bodyPr>
          <a:lstStyle/>
          <a:p>
            <a:r>
              <a:rPr lang="en-IN" sz="3200" dirty="0"/>
              <a:t>Hardware Requirements</a:t>
            </a:r>
          </a:p>
          <a:p>
            <a:pPr>
              <a:buFont typeface="Wingdings" panose="05000000000000000000" pitchFamily="2" charset="2"/>
              <a:buChar char="Ø"/>
            </a:pPr>
            <a:r>
              <a:rPr lang="en-IN" sz="2000" dirty="0" err="1"/>
              <a:t>WebCam</a:t>
            </a:r>
            <a:endParaRPr lang="en-IN" sz="2000" dirty="0"/>
          </a:p>
        </p:txBody>
      </p:sp>
    </p:spTree>
    <p:extLst>
      <p:ext uri="{BB962C8B-B14F-4D97-AF65-F5344CB8AC3E}">
        <p14:creationId xmlns:p14="http://schemas.microsoft.com/office/powerpoint/2010/main" val="2605870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000"/>
            <a:lum/>
            <a:extLst>
              <a:ext uri="{96DAC541-7B7A-43D3-8B79-37D633B846F1}">
                <asvg:svgBlip xmlns:asvg="http://schemas.microsoft.com/office/drawing/2016/SVG/main" r:embed="rId3"/>
              </a:ext>
            </a:extLst>
          </a:blip>
          <a:srcRect/>
          <a:stretch>
            <a:fillRect t="-39000" b="-3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EB3EA-7149-4AD4-AAE5-A15A76D21638}"/>
              </a:ext>
            </a:extLst>
          </p:cNvPr>
          <p:cNvSpPr>
            <a:spLocks noGrp="1"/>
          </p:cNvSpPr>
          <p:nvPr>
            <p:ph type="title" idx="4294967295"/>
          </p:nvPr>
        </p:nvSpPr>
        <p:spPr>
          <a:xfrm>
            <a:off x="1066800" y="368618"/>
            <a:ext cx="10058400" cy="1449387"/>
          </a:xfrm>
        </p:spPr>
        <p:txBody>
          <a:bodyPr/>
          <a:lstStyle/>
          <a:p>
            <a:pPr algn="ctr"/>
            <a:r>
              <a:rPr lang="en-IN" sz="4800" b="1" dirty="0">
                <a:effectLst/>
                <a:latin typeface="Times New Roman" panose="02020603050405020304" pitchFamily="18" charset="0"/>
                <a:ea typeface="Calibri" panose="020F0502020204030204" pitchFamily="34" charset="0"/>
                <a:cs typeface="Mangal" panose="02040503050203030202" pitchFamily="18" charset="0"/>
              </a:rPr>
              <a:t>METHODOLOGY</a:t>
            </a:r>
            <a:endParaRPr lang="en-IN" dirty="0"/>
          </a:p>
        </p:txBody>
      </p:sp>
      <p:sp>
        <p:nvSpPr>
          <p:cNvPr id="3" name="Content Placeholder 2">
            <a:extLst>
              <a:ext uri="{FF2B5EF4-FFF2-40B4-BE49-F238E27FC236}">
                <a16:creationId xmlns:a16="http://schemas.microsoft.com/office/drawing/2014/main" id="{D22258EE-56E8-431D-81C9-65E8F5647535}"/>
              </a:ext>
            </a:extLst>
          </p:cNvPr>
          <p:cNvSpPr>
            <a:spLocks noGrp="1"/>
          </p:cNvSpPr>
          <p:nvPr>
            <p:ph idx="4294967295"/>
          </p:nvPr>
        </p:nvSpPr>
        <p:spPr>
          <a:xfrm>
            <a:off x="1066800" y="2057400"/>
            <a:ext cx="10058400" cy="3760788"/>
          </a:xfrm>
        </p:spPr>
        <p:txBody>
          <a:bodyPr>
            <a:normAutofit/>
          </a:bodyPr>
          <a:lstStyle/>
          <a:p>
            <a:pPr marL="0" indent="0" algn="ctr">
              <a:lnSpc>
                <a:spcPct val="150000"/>
              </a:lnSpc>
              <a:spcAft>
                <a:spcPts val="1000"/>
              </a:spcAft>
              <a:buNone/>
            </a:pPr>
            <a:r>
              <a:rPr lang="en-IN" sz="22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The methodology of this project design includes implementation of the proposed method. There are some basic steps involving in the Methodology of the product. The first major step is to take images of the employees. Then I have used excel sheets to store the attendance of the employees. For the program I have used the IDE PyCharm so that it would to be easy to build the python program for the project. I have </a:t>
            </a:r>
            <a:r>
              <a:rPr lang="en-IN" sz="2200" dirty="0">
                <a:latin typeface="Times New Roman" panose="02020603050405020304" pitchFamily="18" charset="0"/>
                <a:ea typeface="Calibri" panose="020F0502020204030204" pitchFamily="34" charset="0"/>
                <a:cs typeface="Times New Roman" panose="02020603050405020304" pitchFamily="18" charset="0"/>
              </a:rPr>
              <a:t>imported libraries to make my project run. </a:t>
            </a:r>
            <a:r>
              <a:rPr lang="en-IN" sz="2200" dirty="0">
                <a:effectLst/>
                <a:latin typeface="Times New Roman" panose="02020603050405020304" pitchFamily="18" charset="0"/>
                <a:ea typeface="Calibri" panose="020F0502020204030204" pitchFamily="34" charset="0"/>
                <a:cs typeface="Times New Roman" panose="02020603050405020304" pitchFamily="18" charset="0"/>
              </a:rPr>
              <a:t>By following these three steps, the implementation of the proposed system is going to be done.</a:t>
            </a:r>
          </a:p>
          <a:p>
            <a:endParaRPr lang="en-IN" dirty="0"/>
          </a:p>
        </p:txBody>
      </p:sp>
    </p:spTree>
    <p:extLst>
      <p:ext uri="{BB962C8B-B14F-4D97-AF65-F5344CB8AC3E}">
        <p14:creationId xmlns:p14="http://schemas.microsoft.com/office/powerpoint/2010/main" val="692204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25891B-8393-4B07-8DDA-F7DEB9C40A3A}"/>
              </a:ext>
            </a:extLst>
          </p:cNvPr>
          <p:cNvSpPr>
            <a:spLocks noChangeArrowheads="1"/>
          </p:cNvSpPr>
          <p:nvPr/>
        </p:nvSpPr>
        <p:spPr bwMode="auto">
          <a:xfrm>
            <a:off x="426720" y="211892"/>
            <a:ext cx="11115040"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1. First, open PyCharm and add required functionalities and import libraries.</a:t>
            </a:r>
            <a:endParaRPr kumimoji="0" lang="en-US" altLang="en-US" sz="32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3">
            <a:extLst>
              <a:ext uri="{FF2B5EF4-FFF2-40B4-BE49-F238E27FC236}">
                <a16:creationId xmlns:a16="http://schemas.microsoft.com/office/drawing/2014/main" id="{F24FF096-1646-4F6B-B477-F83D3310A93E}"/>
              </a:ext>
            </a:extLst>
          </p:cNvPr>
          <p:cNvSpPr>
            <a:spLocks noChangeArrowheads="1"/>
          </p:cNvSpPr>
          <p:nvPr/>
        </p:nvSpPr>
        <p:spPr bwMode="auto">
          <a:xfrm>
            <a:off x="2316480" y="525526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5" name="Picture 4">
            <a:extLst>
              <a:ext uri="{FF2B5EF4-FFF2-40B4-BE49-F238E27FC236}">
                <a16:creationId xmlns:a16="http://schemas.microsoft.com/office/drawing/2014/main" id="{13CE598E-4B4B-4DBC-845A-1E112D035082}"/>
              </a:ext>
            </a:extLst>
          </p:cNvPr>
          <p:cNvPicPr>
            <a:picLocks noChangeAspect="1"/>
          </p:cNvPicPr>
          <p:nvPr/>
        </p:nvPicPr>
        <p:blipFill rotWithShape="1">
          <a:blip r:embed="rId2"/>
          <a:srcRect b="7361"/>
          <a:stretch/>
        </p:blipFill>
        <p:spPr>
          <a:xfrm>
            <a:off x="942975" y="1566109"/>
            <a:ext cx="9420225" cy="4908819"/>
          </a:xfrm>
          <a:prstGeom prst="rect">
            <a:avLst/>
          </a:prstGeom>
        </p:spPr>
      </p:pic>
    </p:spTree>
    <p:extLst>
      <p:ext uri="{BB962C8B-B14F-4D97-AF65-F5344CB8AC3E}">
        <p14:creationId xmlns:p14="http://schemas.microsoft.com/office/powerpoint/2010/main" val="3558221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B5F45-723A-4997-BC94-2A111E5A948D}"/>
              </a:ext>
            </a:extLst>
          </p:cNvPr>
          <p:cNvSpPr>
            <a:spLocks noGrp="1"/>
          </p:cNvSpPr>
          <p:nvPr>
            <p:ph type="title"/>
          </p:nvPr>
        </p:nvSpPr>
        <p:spPr>
          <a:xfrm>
            <a:off x="1066800" y="744094"/>
            <a:ext cx="10058400" cy="745998"/>
          </a:xfrm>
        </p:spPr>
        <p:txBody>
          <a:bodyPr>
            <a:normAutofit fontScale="90000"/>
          </a:bodyPr>
          <a:lstStyle/>
          <a:p>
            <a:r>
              <a:rPr lang="en-IN" sz="4800" dirty="0"/>
              <a:t>Libraries used :</a:t>
            </a:r>
          </a:p>
        </p:txBody>
      </p:sp>
      <p:sp>
        <p:nvSpPr>
          <p:cNvPr id="6" name="TextBox 5">
            <a:extLst>
              <a:ext uri="{FF2B5EF4-FFF2-40B4-BE49-F238E27FC236}">
                <a16:creationId xmlns:a16="http://schemas.microsoft.com/office/drawing/2014/main" id="{2E09555B-8731-4DFF-9AA3-6FD113DEB397}"/>
              </a:ext>
            </a:extLst>
          </p:cNvPr>
          <p:cNvSpPr txBox="1"/>
          <p:nvPr/>
        </p:nvSpPr>
        <p:spPr>
          <a:xfrm>
            <a:off x="1381125" y="1964055"/>
            <a:ext cx="7210425" cy="2308324"/>
          </a:xfrm>
          <a:prstGeom prst="rect">
            <a:avLst/>
          </a:prstGeom>
          <a:noFill/>
        </p:spPr>
        <p:txBody>
          <a:bodyPr wrap="square" rtlCol="0">
            <a:spAutoFit/>
          </a:bodyPr>
          <a:lstStyle/>
          <a:p>
            <a:pPr marL="285750" indent="-285750">
              <a:buFont typeface="Arial" panose="020B0604020202020204" pitchFamily="34" charset="0"/>
              <a:buChar char="•"/>
            </a:pPr>
            <a:r>
              <a:rPr lang="en-IN" sz="2400" dirty="0" err="1"/>
              <a:t>Cmake</a:t>
            </a:r>
            <a:endParaRPr lang="en-IN" sz="2400" dirty="0"/>
          </a:p>
          <a:p>
            <a:pPr marL="285750" indent="-285750">
              <a:buFont typeface="Arial" panose="020B0604020202020204" pitchFamily="34" charset="0"/>
              <a:buChar char="•"/>
            </a:pPr>
            <a:r>
              <a:rPr lang="en-IN" sz="2400" dirty="0" err="1"/>
              <a:t>Numpy</a:t>
            </a:r>
            <a:endParaRPr lang="en-IN" sz="2400" dirty="0"/>
          </a:p>
          <a:p>
            <a:pPr marL="285750" indent="-285750">
              <a:buFont typeface="Arial" panose="020B0604020202020204" pitchFamily="34" charset="0"/>
              <a:buChar char="•"/>
            </a:pPr>
            <a:r>
              <a:rPr lang="en-IN" sz="2400" dirty="0" err="1"/>
              <a:t>Face_recognition</a:t>
            </a:r>
            <a:endParaRPr lang="en-IN" sz="2400" dirty="0"/>
          </a:p>
          <a:p>
            <a:pPr marL="285750" indent="-285750">
              <a:buFont typeface="Arial" panose="020B0604020202020204" pitchFamily="34" charset="0"/>
              <a:buChar char="•"/>
            </a:pPr>
            <a:r>
              <a:rPr lang="en-IN" sz="2400" dirty="0" err="1"/>
              <a:t>Dlib</a:t>
            </a:r>
            <a:endParaRPr lang="en-IN" sz="2400" dirty="0"/>
          </a:p>
          <a:p>
            <a:pPr marL="285750" indent="-285750">
              <a:buFont typeface="Arial" panose="020B0604020202020204" pitchFamily="34" charset="0"/>
              <a:buChar char="•"/>
            </a:pPr>
            <a:r>
              <a:rPr lang="en-IN" sz="2400" dirty="0" err="1"/>
              <a:t>Opencv</a:t>
            </a:r>
            <a:r>
              <a:rPr lang="en-IN" sz="2400" dirty="0"/>
              <a:t>-python</a:t>
            </a:r>
          </a:p>
          <a:p>
            <a:pPr marL="285750" indent="-285750">
              <a:buFont typeface="Arial" panose="020B0604020202020204" pitchFamily="34" charset="0"/>
              <a:buChar char="•"/>
            </a:pPr>
            <a:r>
              <a:rPr lang="en-IN" sz="2400" dirty="0"/>
              <a:t>datetime</a:t>
            </a:r>
          </a:p>
        </p:txBody>
      </p:sp>
      <p:pic>
        <p:nvPicPr>
          <p:cNvPr id="8" name="Picture 7">
            <a:extLst>
              <a:ext uri="{FF2B5EF4-FFF2-40B4-BE49-F238E27FC236}">
                <a16:creationId xmlns:a16="http://schemas.microsoft.com/office/drawing/2014/main" id="{A259B2EF-BECC-485A-8AFB-A40F469BCFAC}"/>
              </a:ext>
            </a:extLst>
          </p:cNvPr>
          <p:cNvPicPr>
            <a:picLocks noChangeAspect="1"/>
          </p:cNvPicPr>
          <p:nvPr/>
        </p:nvPicPr>
        <p:blipFill>
          <a:blip r:embed="rId2"/>
          <a:stretch>
            <a:fillRect/>
          </a:stretch>
        </p:blipFill>
        <p:spPr>
          <a:xfrm>
            <a:off x="7343775" y="1016128"/>
            <a:ext cx="3467100" cy="3467100"/>
          </a:xfrm>
          <a:prstGeom prst="rect">
            <a:avLst/>
          </a:prstGeom>
        </p:spPr>
      </p:pic>
    </p:spTree>
    <p:extLst>
      <p:ext uri="{BB962C8B-B14F-4D97-AF65-F5344CB8AC3E}">
        <p14:creationId xmlns:p14="http://schemas.microsoft.com/office/powerpoint/2010/main" val="126727993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Override1.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ppt/theme/themeOverride2.xml><?xml version="1.0" encoding="utf-8"?>
<a:themeOverride xmlns:a="http://schemas.openxmlformats.org/drawingml/2006/main">
  <a:clrScheme name="Custom 41">
    <a:dk1>
      <a:sysClr val="windowText" lastClr="000000"/>
    </a:dk1>
    <a:lt1>
      <a:sysClr val="window" lastClr="FFFFFF"/>
    </a:lt1>
    <a:dk2>
      <a:srgbClr val="39302A"/>
    </a:dk2>
    <a:lt2>
      <a:srgbClr val="E5DEDB"/>
    </a:lt2>
    <a:accent1>
      <a:srgbClr val="F36826"/>
    </a:accent1>
    <a:accent2>
      <a:srgbClr val="FB8E09"/>
    </a:accent2>
    <a:accent3>
      <a:srgbClr val="D48B32"/>
    </a:accent3>
    <a:accent4>
      <a:srgbClr val="E64823"/>
    </a:accent4>
    <a:accent5>
      <a:srgbClr val="FFCA08"/>
    </a:accent5>
    <a:accent6>
      <a:srgbClr val="AF695B"/>
    </a:accent6>
    <a:hlink>
      <a:srgbClr val="2998E3"/>
    </a:hlink>
    <a:folHlink>
      <a:srgbClr val="7F723D"/>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F5B1FD9-3BB6-4DA9-A089-3B68C2323D4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747A963-53E0-44AF-AF13-963FE676C68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8A3B04-B0F3-4C12-A722-52B5CF6D972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TM03457464[[fn=Dividend]]</Template>
  <TotalTime>147</TotalTime>
  <Words>783</Words>
  <Application>Microsoft Office PowerPoint</Application>
  <PresentationFormat>Widescreen</PresentationFormat>
  <Paragraphs>63</Paragraphs>
  <Slides>17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Bookman Old Style</vt:lpstr>
      <vt:lpstr>Calibri</vt:lpstr>
      <vt:lpstr>Cambria</vt:lpstr>
      <vt:lpstr>Comic Sans MS</vt:lpstr>
      <vt:lpstr>Franklin Gothic Book</vt:lpstr>
      <vt:lpstr>Times New Roman</vt:lpstr>
      <vt:lpstr>Wingdings</vt:lpstr>
      <vt:lpstr>1_RetrospectVTI</vt:lpstr>
      <vt:lpstr>PowerPoint Presentation</vt:lpstr>
      <vt:lpstr>CERTIFICATE</vt:lpstr>
      <vt:lpstr>PowerPoint Presentation</vt:lpstr>
      <vt:lpstr>ABOUT PROJECT</vt:lpstr>
      <vt:lpstr>MAIN OBJECTIVE </vt:lpstr>
      <vt:lpstr>PROJECT REQUIREMENT</vt:lpstr>
      <vt:lpstr>METHODOLOGY</vt:lpstr>
      <vt:lpstr>PowerPoint Presentation</vt:lpstr>
      <vt:lpstr>Libraries used :</vt:lpstr>
      <vt:lpstr>PowerPoint Presentation</vt:lpstr>
      <vt:lpstr>PowerPoint Presentation</vt:lpstr>
      <vt:lpstr>WORKING OF PROJECT</vt:lpstr>
      <vt:lpstr>2.Now, the webcam will open to recognize the face.  Scan an image or face of person.  </vt:lpstr>
      <vt:lpstr>3. The name, time and date will be stored in the csv file.</vt:lpstr>
      <vt:lpstr>4. We can see the attendance in csv file in tabular form.</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MANISHA NEGI</dc:creator>
  <cp:lastModifiedBy>MANISHA NEGI</cp:lastModifiedBy>
  <cp:revision>19</cp:revision>
  <dcterms:created xsi:type="dcterms:W3CDTF">2021-05-13T15:39:36Z</dcterms:created>
  <dcterms:modified xsi:type="dcterms:W3CDTF">2021-06-19T07:11:34Z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